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32" d="100"/>
          <a:sy n="32" d="100"/>
        </p:scale>
        <p:origin x="867" y="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4733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is a practical session on cyber literacy — not theory. Everything here is something you can apply today. Set the tone: the internet is woven into our lives, and the people who exploit it count on us not knowing the basics.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not a foreign problem. Ghana's Cyber Security Authority reported a 254% year-on-year jump in online blackmail cases at the start of 2024. The losses are real money from real people, many of them young. Cyber crime has gone local — and so must our defences.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headline fact people get wrong: most passwords fall almost instantly. These figures are from the Hive Systems 2025 table, modelled on a modern multi-GPU rig. An 8-character lowercase password now falls in about three weeks. Add length and variety and the time explodes into the billions. The single biggest factor is length.</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practical lesson. A short password stuffed with symbols is hard for you to remember and easy for a machine to crack. Four random words is the opposite — easy for you, brutal for the machine. Recommend passphrases or a password manager, and never reusing a password across sites.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myth almost everyone believes: the padlock means the site is safe. It doesn't. It only means the connection is encrypted. Criminals get the same padlock for free, and the overwhelming majority of phishing sites now display it. Teach the habit: read the domain name, not the lock.</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Two-factor authentication is essential — but not all of it is equal. SMS codes travel over the phone network, which can be hijacked by a SIM-swap: a criminal convinces the network to move your number to their SIM and then receives your codes. Codes that stay on your device, or passkeys, can't be intercepted that way.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uncomfortable truth: the weakest part of any system is usually the person using it. Around three in four breaches involve someone being tricked rather than a system being broken into. Attackers don't pick the lock — they ask you to open the door. That reframing makes every person in the room part of the defence.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privacy fact most people never learn: photos carry hidden data. Your phone can stamp each picture with the exact GPS coordinates, the time, and the device. Post a photo straight from the camera roll and you may be broadcasting your hostel or home location to strangers. Turn off location tags and strip metadata before sharing.</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Private or incognito mode is widely misunderstood. It only clears history from your own device. It does not hide your activity from your internet provider, your school or work network, the websites you visit, or monitoring software on a managed device. Useful for a shared computer — useless as real anonymity.</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popular app or quiz is free, the business has to make money somehow — and usually that means your attention and your data. Data brokers buy and combine your activity into a detailed profile that is bought and sold without you ever seeing it. The practical defence is to question the permissions an app asks for.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newer threat people haven't caught up with: AI voice cloning. Just a few seconds of audio — lifted from a voice note or a video online — is enough to recreate someone's voice. Scammers use it to call a parent, posing as a child in distress, asking for mobile money. The defence is low-tech: agree a family code word.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Bringing it home with the fastest-growing local scam: online blackmail, or sextortion. It follows a script — a friendly stranger on social media moves the chat to WhatsApp, coaxes out intimate content, then threatens to expose you unless you pay. The right response: stop, do not pay, screenshot the evidence, and report. Paying only invites more demands.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it together into habits people can actually keep. Walk through the seven quickly — they map directly to everything we covered: passwords, 2FA, reading domains, thinking before clicking, updates, locking down what you share, and verifying on a second channel when something feels off.</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action. If something does go wrong, Ghana has a free, 24/7 reporting line: dial or text 292 on any network, WhatsApp the CSA, or email them. It's backed by the Cybersecurity Act of 2020. Leave them with the one idea: cyber literacy is a habit you keep, not a lesson you finish.</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hyperlink" Target="https://3e143b66-ffe5-4826-9867-a520e88c99bb.claudeusercontent.com/cdn-cgi/l/email-protection"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B0B5E"/>
        </a:solidFill>
        <a:effectLst/>
      </p:bgPr>
    </p:bg>
    <p:spTree>
      <p:nvGrpSpPr>
        <p:cNvPr id="1" name=""/>
        <p:cNvGrpSpPr/>
        <p:nvPr/>
      </p:nvGrpSpPr>
      <p:grpSpPr>
        <a:xfrm>
          <a:off x="0" y="0"/>
          <a:ext cx="0" cy="0"/>
          <a:chOff x="0" y="0"/>
          <a:chExt cx="0" cy="0"/>
        </a:xfrm>
      </p:grpSpPr>
      <p:sp>
        <p:nvSpPr>
          <p:cNvPr id="2" name="Shape 0"/>
          <p:cNvSpPr/>
          <p:nvPr/>
        </p:nvSpPr>
        <p:spPr>
          <a:xfrm>
            <a:off x="12763500" y="-2476500"/>
            <a:ext cx="7429500" cy="7429500"/>
          </a:xfrm>
          <a:prstGeom prst="ellipse">
            <a:avLst/>
          </a:prstGeom>
          <a:gradFill rotWithShape="1">
            <a:gsLst>
              <a:gs pos="0">
                <a:srgbClr val="8B5CF6">
                  <a:alpha val="55000"/>
                </a:srgbClr>
              </a:gs>
              <a:gs pos="68000">
                <a:srgbClr val="8B5CF6">
                  <a:alpha val="0"/>
                </a:srgbClr>
              </a:gs>
            </a:gsLst>
            <a:path path="circle">
              <a:fillToRect l="50000" t="50000" r="50000" b="50000"/>
            </a:path>
          </a:gradFill>
          <a:ln/>
        </p:spPr>
        <p:txBody>
          <a:bodyPr/>
          <a:lstStyle/>
          <a:p>
            <a:endParaRPr lang="en-GH"/>
          </a:p>
        </p:txBody>
      </p:sp>
      <p:sp>
        <p:nvSpPr>
          <p:cNvPr id="3" name="Shape 1"/>
          <p:cNvSpPr/>
          <p:nvPr/>
        </p:nvSpPr>
        <p:spPr>
          <a:xfrm>
            <a:off x="-2095500" y="7239000"/>
            <a:ext cx="6096000" cy="6096000"/>
          </a:xfrm>
          <a:prstGeom prst="ellipse">
            <a:avLst/>
          </a:prstGeom>
          <a:gradFill rotWithShape="1">
            <a:gsLst>
              <a:gs pos="0">
                <a:srgbClr val="6D28D9">
                  <a:alpha val="45000"/>
                </a:srgbClr>
              </a:gs>
              <a:gs pos="70000">
                <a:srgbClr val="6D28D9">
                  <a:alpha val="0"/>
                </a:srgbClr>
              </a:gs>
            </a:gsLst>
            <a:path path="circle">
              <a:fillToRect l="50000" t="50000" r="50000" b="50000"/>
            </a:path>
          </a:gradFill>
          <a:ln/>
        </p:spPr>
        <p:txBody>
          <a:bodyPr/>
          <a:lstStyle/>
          <a:p>
            <a:endParaRPr lang="en-GH"/>
          </a:p>
        </p:txBody>
      </p:sp>
      <p:sp>
        <p:nvSpPr>
          <p:cNvPr id="4" name="Text 2"/>
          <p:cNvSpPr/>
          <p:nvPr/>
        </p:nvSpPr>
        <p:spPr>
          <a:xfrm>
            <a:off x="990600" y="876300"/>
            <a:ext cx="17937480" cy="335280"/>
          </a:xfrm>
          <a:prstGeom prst="rect">
            <a:avLst/>
          </a:prstGeom>
          <a:noFill/>
          <a:ln/>
        </p:spPr>
        <p:txBody>
          <a:bodyPr wrap="square" lIns="25400" tIns="25400" rIns="25400" bIns="25400" rtlCol="0" anchor="t">
            <a:normAutofit/>
          </a:bodyPr>
          <a:lstStyle/>
          <a:p>
            <a:pPr marL="0" indent="0" algn="l">
              <a:buNone/>
            </a:pPr>
            <a:r>
              <a:rPr lang="en-US" sz="1800" kern="0" spc="324" dirty="0">
                <a:solidFill>
                  <a:srgbClr val="C4B5FD"/>
                </a:solidFill>
                <a:latin typeface="Courier New" pitchFamily="34" charset="0"/>
                <a:ea typeface="Courier New" pitchFamily="34" charset="-122"/>
                <a:cs typeface="Courier New" pitchFamily="34" charset="-120"/>
              </a:rPr>
              <a:t>DIGITAL LITERACY SERIES</a:t>
            </a:r>
            <a:endParaRPr lang="en-US" sz="1800" dirty="0"/>
          </a:p>
        </p:txBody>
      </p:sp>
      <p:sp>
        <p:nvSpPr>
          <p:cNvPr id="5" name="Text 3"/>
          <p:cNvSpPr/>
          <p:nvPr/>
        </p:nvSpPr>
        <p:spPr>
          <a:xfrm>
            <a:off x="990600" y="3512820"/>
            <a:ext cx="16796004" cy="2019300"/>
          </a:xfrm>
          <a:prstGeom prst="rect">
            <a:avLst/>
          </a:prstGeom>
          <a:noFill/>
          <a:ln/>
        </p:spPr>
        <p:txBody>
          <a:bodyPr wrap="square" lIns="25400" tIns="25400" rIns="25400" bIns="25400" rtlCol="0" anchor="t">
            <a:normAutofit/>
          </a:bodyPr>
          <a:lstStyle/>
          <a:p>
            <a:pPr marL="0" indent="0" algn="l">
              <a:lnSpc>
                <a:spcPct val="100000"/>
              </a:lnSpc>
              <a:buNone/>
            </a:pPr>
            <a:r>
              <a:rPr lang="en-US" sz="7800" b="1" kern="0" spc="-234" dirty="0">
                <a:solidFill>
                  <a:srgbClr val="F4F0FF"/>
                </a:solidFill>
                <a:latin typeface="Arial" pitchFamily="34" charset="0"/>
                <a:ea typeface="Arial" pitchFamily="34" charset="-122"/>
                <a:cs typeface="Arial" pitchFamily="34" charset="-120"/>
              </a:rPr>
              <a:t>Cyber Literacy in the Digital Age</a:t>
            </a:r>
            <a:endParaRPr lang="en-US" sz="7800" dirty="0"/>
          </a:p>
        </p:txBody>
      </p:sp>
      <p:sp>
        <p:nvSpPr>
          <p:cNvPr id="6" name="Text 4"/>
          <p:cNvSpPr/>
          <p:nvPr/>
        </p:nvSpPr>
        <p:spPr>
          <a:xfrm>
            <a:off x="990600" y="5836920"/>
            <a:ext cx="10595610" cy="1051560"/>
          </a:xfrm>
          <a:prstGeom prst="rect">
            <a:avLst/>
          </a:prstGeom>
          <a:noFill/>
          <a:ln/>
        </p:spPr>
        <p:txBody>
          <a:bodyPr wrap="square" lIns="25400" tIns="25400" rIns="25400" bIns="25400" rtlCol="0" anchor="t">
            <a:normAutofit fontScale="92500" lnSpcReduction="10000"/>
          </a:bodyPr>
          <a:lstStyle/>
          <a:p>
            <a:pPr marL="0" indent="0" algn="l">
              <a:lnSpc>
                <a:spcPct val="140000"/>
              </a:lnSpc>
              <a:buNone/>
            </a:pPr>
            <a:r>
              <a:rPr lang="en-US" sz="2850" dirty="0">
                <a:solidFill>
                  <a:srgbClr val="CDBEF0"/>
                </a:solidFill>
                <a:latin typeface="Arial" pitchFamily="34" charset="0"/>
                <a:ea typeface="Arial" pitchFamily="34" charset="-122"/>
                <a:cs typeface="Arial" pitchFamily="34" charset="-120"/>
              </a:rPr>
              <a:t>The threats you can't see — and the everyday habits that quietly stop them.</a:t>
            </a:r>
            <a:endParaRPr lang="en-US" sz="2850" dirty="0"/>
          </a:p>
        </p:txBody>
      </p:sp>
      <p:sp>
        <p:nvSpPr>
          <p:cNvPr id="7" name="Text 5"/>
          <p:cNvSpPr/>
          <p:nvPr/>
        </p:nvSpPr>
        <p:spPr>
          <a:xfrm>
            <a:off x="990600" y="9189720"/>
            <a:ext cx="4828032" cy="335280"/>
          </a:xfrm>
          <a:prstGeom prst="rect">
            <a:avLst/>
          </a:prstGeom>
          <a:noFill/>
          <a:ln/>
        </p:spPr>
        <p:txBody>
          <a:bodyPr wrap="square" lIns="25400" tIns="25400" rIns="25400" bIns="25400" rtlCol="0" anchor="t">
            <a:normAutofit/>
          </a:bodyPr>
          <a:lstStyle/>
          <a:p>
            <a:pPr marL="0" indent="0" algn="l">
              <a:buNone/>
            </a:pPr>
            <a:r>
              <a:rPr lang="en-US" sz="1800" dirty="0">
                <a:solidFill>
                  <a:srgbClr val="9B8AC4"/>
                </a:solidFill>
                <a:latin typeface="Courier New" pitchFamily="34" charset="0"/>
                <a:ea typeface="Courier New" pitchFamily="34" charset="-122"/>
                <a:cs typeface="Courier New" pitchFamily="34" charset="-120"/>
              </a:rPr>
              <a:t>A practical session for students</a:t>
            </a:r>
            <a:endParaRPr lang="en-US" sz="1800" dirty="0"/>
          </a:p>
        </p:txBody>
      </p:sp>
      <p:sp>
        <p:nvSpPr>
          <p:cNvPr id="8" name="Text 6"/>
          <p:cNvSpPr/>
          <p:nvPr/>
        </p:nvSpPr>
        <p:spPr>
          <a:xfrm>
            <a:off x="14965681" y="9189720"/>
            <a:ext cx="2564892" cy="335280"/>
          </a:xfrm>
          <a:prstGeom prst="rect">
            <a:avLst/>
          </a:prstGeom>
          <a:noFill/>
          <a:ln/>
        </p:spPr>
        <p:txBody>
          <a:bodyPr wrap="square" lIns="25400" tIns="25400" rIns="25400" bIns="25400" rtlCol="0" anchor="t">
            <a:normAutofit/>
          </a:bodyPr>
          <a:lstStyle/>
          <a:p>
            <a:pPr marL="0" indent="0" algn="l">
              <a:buNone/>
            </a:pPr>
            <a:r>
              <a:rPr lang="en-US" sz="1800" dirty="0">
                <a:solidFill>
                  <a:srgbClr val="9B8AC4"/>
                </a:solidFill>
                <a:latin typeface="Courier New" pitchFamily="34" charset="0"/>
                <a:ea typeface="Courier New" pitchFamily="34" charset="-122"/>
                <a:cs typeface="Courier New" pitchFamily="34" charset="-120"/>
              </a:rPr>
              <a:t>01 — Introduction</a:t>
            </a:r>
            <a:endParaRPr lang="en-US" sz="1800" dirty="0"/>
          </a:p>
        </p:txBody>
      </p:sp>
      <p:pic>
        <p:nvPicPr>
          <p:cNvPr id="9" name="Picture 8">
            <a:extLst>
              <a:ext uri="{FF2B5EF4-FFF2-40B4-BE49-F238E27FC236}">
                <a16:creationId xmlns:a16="http://schemas.microsoft.com/office/drawing/2014/main" id="{DD8F4A8A-55DB-6DC6-B0B1-332BD7B1B4EC}"/>
              </a:ext>
            </a:extLst>
          </p:cNvPr>
          <p:cNvPicPr>
            <a:picLocks noChangeAspect="1"/>
          </p:cNvPicPr>
          <p:nvPr/>
        </p:nvPicPr>
        <p:blipFill>
          <a:blip r:embed="rId3"/>
          <a:stretch>
            <a:fillRect/>
          </a:stretch>
        </p:blipFill>
        <p:spPr>
          <a:xfrm>
            <a:off x="13538956" y="536597"/>
            <a:ext cx="763058" cy="1025149"/>
          </a:xfrm>
          <a:prstGeom prst="rect">
            <a:avLst/>
          </a:prstGeom>
        </p:spPr>
      </p:pic>
      <p:pic>
        <p:nvPicPr>
          <p:cNvPr id="10" name="Picture 9">
            <a:extLst>
              <a:ext uri="{FF2B5EF4-FFF2-40B4-BE49-F238E27FC236}">
                <a16:creationId xmlns:a16="http://schemas.microsoft.com/office/drawing/2014/main" id="{0C212414-6E11-89AF-CC9B-25786850FD82}"/>
              </a:ext>
            </a:extLst>
          </p:cNvPr>
          <p:cNvPicPr>
            <a:picLocks noChangeAspect="1"/>
          </p:cNvPicPr>
          <p:nvPr/>
        </p:nvPicPr>
        <p:blipFill>
          <a:blip r:embed="rId4"/>
          <a:stretch>
            <a:fillRect/>
          </a:stretch>
        </p:blipFill>
        <p:spPr>
          <a:xfrm>
            <a:off x="14438822" y="567980"/>
            <a:ext cx="2858578" cy="9564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CFBFE"/>
        </a:solidFill>
        <a:effectLst/>
      </p:bgPr>
    </p:bg>
    <p:spTree>
      <p:nvGrpSpPr>
        <p:cNvPr id="1" name=""/>
        <p:cNvGrpSpPr/>
        <p:nvPr/>
      </p:nvGrpSpPr>
      <p:grpSpPr>
        <a:xfrm>
          <a:off x="0" y="0"/>
          <a:ext cx="0" cy="0"/>
          <a:chOff x="0" y="0"/>
          <a:chExt cx="0" cy="0"/>
        </a:xfrm>
      </p:grpSpPr>
      <p:sp>
        <p:nvSpPr>
          <p:cNvPr id="2" name="Text 0"/>
          <p:cNvSpPr/>
          <p:nvPr/>
        </p:nvSpPr>
        <p:spPr>
          <a:xfrm>
            <a:off x="990600" y="876300"/>
            <a:ext cx="17937480" cy="335280"/>
          </a:xfrm>
          <a:prstGeom prst="rect">
            <a:avLst/>
          </a:prstGeom>
          <a:noFill/>
          <a:ln/>
        </p:spPr>
        <p:txBody>
          <a:bodyPr wrap="square" lIns="25400" tIns="25400" rIns="25400" bIns="25400" rtlCol="0" anchor="t">
            <a:normAutofit/>
          </a:bodyPr>
          <a:lstStyle/>
          <a:p>
            <a:pPr marL="0" indent="0" algn="l">
              <a:buNone/>
            </a:pPr>
            <a:r>
              <a:rPr lang="en-US" sz="1800" kern="0" spc="288" dirty="0">
                <a:solidFill>
                  <a:srgbClr val="8B5CF6"/>
                </a:solidFill>
                <a:latin typeface="Courier New" pitchFamily="34" charset="0"/>
                <a:ea typeface="Courier New" pitchFamily="34" charset="-122"/>
                <a:cs typeface="Courier New" pitchFamily="34" charset="-120"/>
              </a:rPr>
              <a:t>WHY IT MATTERS</a:t>
            </a:r>
            <a:endParaRPr lang="en-US" sz="1800" dirty="0"/>
          </a:p>
        </p:txBody>
      </p:sp>
      <p:sp>
        <p:nvSpPr>
          <p:cNvPr id="3" name="Text 1"/>
          <p:cNvSpPr/>
          <p:nvPr/>
        </p:nvSpPr>
        <p:spPr>
          <a:xfrm>
            <a:off x="990600" y="1402080"/>
            <a:ext cx="17937480" cy="698183"/>
          </a:xfrm>
          <a:prstGeom prst="rect">
            <a:avLst/>
          </a:prstGeom>
          <a:noFill/>
          <a:ln/>
        </p:spPr>
        <p:txBody>
          <a:bodyPr wrap="square" lIns="25400" tIns="25400" rIns="25400" bIns="25400" rtlCol="0" anchor="t">
            <a:normAutofit fontScale="92500" lnSpcReduction="20000"/>
          </a:bodyPr>
          <a:lstStyle/>
          <a:p>
            <a:pPr marL="0" indent="0" algn="l">
              <a:lnSpc>
                <a:spcPct val="105000"/>
              </a:lnSpc>
              <a:buNone/>
            </a:pPr>
            <a:r>
              <a:rPr lang="en-US" sz="4950" b="1" kern="0" spc="-99" dirty="0">
                <a:solidFill>
                  <a:srgbClr val="1B1330"/>
                </a:solidFill>
                <a:latin typeface="Arial" pitchFamily="34" charset="0"/>
                <a:ea typeface="Arial" pitchFamily="34" charset="-122"/>
                <a:cs typeface="Arial" pitchFamily="34" charset="-120"/>
              </a:rPr>
              <a:t>The threat is already local</a:t>
            </a:r>
            <a:endParaRPr lang="en-US" sz="4950" dirty="0"/>
          </a:p>
        </p:txBody>
      </p:sp>
      <p:sp>
        <p:nvSpPr>
          <p:cNvPr id="4" name="Text 2"/>
          <p:cNvSpPr/>
          <p:nvPr/>
        </p:nvSpPr>
        <p:spPr>
          <a:xfrm>
            <a:off x="990600" y="4159091"/>
            <a:ext cx="7063740" cy="1866900"/>
          </a:xfrm>
          <a:prstGeom prst="rect">
            <a:avLst/>
          </a:prstGeom>
          <a:noFill/>
          <a:ln/>
        </p:spPr>
        <p:txBody>
          <a:bodyPr wrap="square" lIns="25400" tIns="25400" rIns="25400" bIns="25400" rtlCol="0" anchor="t">
            <a:normAutofit fontScale="92500"/>
          </a:bodyPr>
          <a:lstStyle/>
          <a:p>
            <a:pPr marL="0" indent="0" algn="l">
              <a:lnSpc>
                <a:spcPct val="150000"/>
              </a:lnSpc>
              <a:buNone/>
            </a:pPr>
            <a:r>
              <a:rPr lang="en-US" sz="2400" dirty="0">
                <a:solidFill>
                  <a:srgbClr val="1B1330"/>
                </a:solidFill>
                <a:latin typeface="Arial" pitchFamily="34" charset="0"/>
                <a:ea typeface="Arial" pitchFamily="34" charset="-122"/>
                <a:cs typeface="Arial" pitchFamily="34" charset="-120"/>
              </a:rPr>
              <a:t>Cyber crime isn't something that only happens to banks in distant countries. It is happening to students, traders, and families across Ghana — every single day.</a:t>
            </a:r>
            <a:endParaRPr lang="en-US" sz="2400" dirty="0"/>
          </a:p>
        </p:txBody>
      </p:sp>
      <p:sp>
        <p:nvSpPr>
          <p:cNvPr id="5" name="Text 3"/>
          <p:cNvSpPr/>
          <p:nvPr/>
        </p:nvSpPr>
        <p:spPr>
          <a:xfrm>
            <a:off x="990600" y="6254591"/>
            <a:ext cx="7063740" cy="1409700"/>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2400" dirty="0">
                <a:solidFill>
                  <a:srgbClr val="6E6494"/>
                </a:solidFill>
                <a:latin typeface="Arial" pitchFamily="34" charset="0"/>
                <a:ea typeface="Arial" pitchFamily="34" charset="-122"/>
                <a:cs typeface="Arial" pitchFamily="34" charset="-120"/>
              </a:rPr>
              <a:t>In just the first months of 2024, hundreds of new blackmail cases were filed, with reported losses running into tens of thousands of cedis.</a:t>
            </a:r>
            <a:endParaRPr lang="en-US" sz="2400" dirty="0"/>
          </a:p>
        </p:txBody>
      </p:sp>
      <p:sp>
        <p:nvSpPr>
          <p:cNvPr id="6" name="Shape 4"/>
          <p:cNvSpPr/>
          <p:nvPr/>
        </p:nvSpPr>
        <p:spPr>
          <a:xfrm>
            <a:off x="8686800" y="4189571"/>
            <a:ext cx="15240" cy="3406140"/>
          </a:xfrm>
          <a:prstGeom prst="rect">
            <a:avLst/>
          </a:prstGeom>
          <a:solidFill>
            <a:srgbClr val="F1ECFB"/>
          </a:solidFill>
          <a:ln/>
        </p:spPr>
        <p:txBody>
          <a:bodyPr/>
          <a:lstStyle/>
          <a:p>
            <a:endParaRPr lang="en-GH"/>
          </a:p>
        </p:txBody>
      </p:sp>
      <p:sp>
        <p:nvSpPr>
          <p:cNvPr id="7" name="Text 5"/>
          <p:cNvSpPr/>
          <p:nvPr/>
        </p:nvSpPr>
        <p:spPr>
          <a:xfrm>
            <a:off x="9387840" y="4189571"/>
            <a:ext cx="5096256" cy="1615440"/>
          </a:xfrm>
          <a:prstGeom prst="rect">
            <a:avLst/>
          </a:prstGeom>
          <a:noFill/>
          <a:ln/>
        </p:spPr>
        <p:txBody>
          <a:bodyPr wrap="square" lIns="25400" tIns="25400" rIns="25400" bIns="25400" rtlCol="0" anchor="t">
            <a:normAutofit fontScale="92500" lnSpcReduction="20000"/>
          </a:bodyPr>
          <a:lstStyle/>
          <a:p>
            <a:pPr marL="0" indent="0" algn="l">
              <a:lnSpc>
                <a:spcPct val="90000"/>
              </a:lnSpc>
              <a:buNone/>
            </a:pPr>
            <a:r>
              <a:rPr lang="en-US" sz="13800" b="1" kern="0" spc="-414" dirty="0">
                <a:solidFill>
                  <a:srgbClr val="6D28D9"/>
                </a:solidFill>
                <a:latin typeface="Arial" pitchFamily="34" charset="0"/>
                <a:ea typeface="Arial" pitchFamily="34" charset="-122"/>
                <a:cs typeface="Arial" pitchFamily="34" charset="-120"/>
              </a:rPr>
              <a:t>254%</a:t>
            </a:r>
            <a:endParaRPr lang="en-US" sz="13800" dirty="0"/>
          </a:p>
        </p:txBody>
      </p:sp>
      <p:sp>
        <p:nvSpPr>
          <p:cNvPr id="8" name="Text 6"/>
          <p:cNvSpPr/>
          <p:nvPr/>
        </p:nvSpPr>
        <p:spPr>
          <a:xfrm>
            <a:off x="9387840" y="5995511"/>
            <a:ext cx="4709160" cy="1638300"/>
          </a:xfrm>
          <a:prstGeom prst="rect">
            <a:avLst/>
          </a:prstGeom>
          <a:noFill/>
          <a:ln/>
        </p:spPr>
        <p:txBody>
          <a:bodyPr wrap="square" lIns="25400" tIns="25400" rIns="25400" bIns="25400" rtlCol="0" anchor="t">
            <a:normAutofit/>
          </a:bodyPr>
          <a:lstStyle/>
          <a:p>
            <a:pPr marL="0" indent="0" algn="l">
              <a:lnSpc>
                <a:spcPct val="140000"/>
              </a:lnSpc>
              <a:buNone/>
            </a:pPr>
            <a:r>
              <a:rPr lang="en-US" sz="2250" dirty="0">
                <a:solidFill>
                  <a:srgbClr val="6E6494"/>
                </a:solidFill>
                <a:latin typeface="Arial" pitchFamily="34" charset="0"/>
                <a:ea typeface="Arial" pitchFamily="34" charset="-122"/>
                <a:cs typeface="Arial" pitchFamily="34" charset="-120"/>
              </a:rPr>
              <a:t>year-on-year rise in online blackmail cases reported to Ghana's Cyber Security Authority, early 2024.</a:t>
            </a:r>
            <a:endParaRPr lang="en-US" sz="2250" dirty="0"/>
          </a:p>
        </p:txBody>
      </p:sp>
      <p:sp>
        <p:nvSpPr>
          <p:cNvPr id="9" name="Text 7"/>
          <p:cNvSpPr/>
          <p:nvPr/>
        </p:nvSpPr>
        <p:spPr>
          <a:xfrm>
            <a:off x="990600" y="9189720"/>
            <a:ext cx="17937480" cy="335280"/>
          </a:xfrm>
          <a:prstGeom prst="rect">
            <a:avLst/>
          </a:prstGeom>
          <a:noFill/>
          <a:ln/>
        </p:spPr>
        <p:txBody>
          <a:bodyPr wrap="square" lIns="25400" tIns="25400" rIns="25400" bIns="25400" rtlCol="0" anchor="t">
            <a:normAutofit/>
          </a:bodyPr>
          <a:lstStyle/>
          <a:p>
            <a:pPr marL="0" indent="0" algn="l">
              <a:buNone/>
            </a:pPr>
            <a:r>
              <a:rPr lang="en-US" sz="1800" dirty="0">
                <a:solidFill>
                  <a:srgbClr val="9286B6"/>
                </a:solidFill>
                <a:latin typeface="Courier New" pitchFamily="34" charset="0"/>
                <a:ea typeface="Courier New" pitchFamily="34" charset="-122"/>
                <a:cs typeface="Courier New" pitchFamily="34" charset="-120"/>
              </a:rPr>
              <a:t>Source — Cyber Security Authority of Ghana, public advisory</a:t>
            </a:r>
            <a:endParaRPr lang="en-US" sz="1800" dirty="0"/>
          </a:p>
        </p:txBody>
      </p:sp>
      <p:pic>
        <p:nvPicPr>
          <p:cNvPr id="11" name="Picture 10">
            <a:extLst>
              <a:ext uri="{FF2B5EF4-FFF2-40B4-BE49-F238E27FC236}">
                <a16:creationId xmlns:a16="http://schemas.microsoft.com/office/drawing/2014/main" id="{8B3D8C45-9A07-95B4-5B63-DD21B358FFB9}"/>
              </a:ext>
            </a:extLst>
          </p:cNvPr>
          <p:cNvPicPr>
            <a:picLocks noChangeAspect="1"/>
          </p:cNvPicPr>
          <p:nvPr/>
        </p:nvPicPr>
        <p:blipFill>
          <a:blip r:embed="rId3"/>
          <a:stretch>
            <a:fillRect/>
          </a:stretch>
        </p:blipFill>
        <p:spPr>
          <a:xfrm>
            <a:off x="13538956" y="536597"/>
            <a:ext cx="763058" cy="1025149"/>
          </a:xfrm>
          <a:prstGeom prst="rect">
            <a:avLst/>
          </a:prstGeom>
        </p:spPr>
      </p:pic>
      <p:pic>
        <p:nvPicPr>
          <p:cNvPr id="13" name="Picture 12">
            <a:extLst>
              <a:ext uri="{FF2B5EF4-FFF2-40B4-BE49-F238E27FC236}">
                <a16:creationId xmlns:a16="http://schemas.microsoft.com/office/drawing/2014/main" id="{1178AF2A-0EE6-74E0-105D-2698AFAB7D08}"/>
              </a:ext>
            </a:extLst>
          </p:cNvPr>
          <p:cNvPicPr>
            <a:picLocks noChangeAspect="1"/>
          </p:cNvPicPr>
          <p:nvPr/>
        </p:nvPicPr>
        <p:blipFill>
          <a:blip r:embed="rId4"/>
          <a:stretch>
            <a:fillRect/>
          </a:stretch>
        </p:blipFill>
        <p:spPr>
          <a:xfrm>
            <a:off x="14438822" y="567980"/>
            <a:ext cx="2858578" cy="95642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2B0B5E"/>
        </a:solidFill>
        <a:effectLst/>
      </p:bgPr>
    </p:bg>
    <p:spTree>
      <p:nvGrpSpPr>
        <p:cNvPr id="1" name=""/>
        <p:cNvGrpSpPr/>
        <p:nvPr/>
      </p:nvGrpSpPr>
      <p:grpSpPr>
        <a:xfrm>
          <a:off x="0" y="0"/>
          <a:ext cx="0" cy="0"/>
          <a:chOff x="0" y="0"/>
          <a:chExt cx="0" cy="0"/>
        </a:xfrm>
      </p:grpSpPr>
      <p:sp>
        <p:nvSpPr>
          <p:cNvPr id="2" name="Shape 0"/>
          <p:cNvSpPr/>
          <p:nvPr/>
        </p:nvSpPr>
        <p:spPr>
          <a:xfrm>
            <a:off x="13906500" y="-2095500"/>
            <a:ext cx="5905500" cy="5905500"/>
          </a:xfrm>
          <a:prstGeom prst="ellipse">
            <a:avLst/>
          </a:prstGeom>
          <a:gradFill rotWithShape="1">
            <a:gsLst>
              <a:gs pos="0">
                <a:srgbClr val="8B5CF6">
                  <a:alpha val="40000"/>
                </a:srgbClr>
              </a:gs>
              <a:gs pos="70000">
                <a:srgbClr val="8B5CF6">
                  <a:alpha val="0"/>
                </a:srgbClr>
              </a:gs>
            </a:gsLst>
            <a:path path="circle">
              <a:fillToRect l="50000" t="50000" r="50000" b="50000"/>
            </a:path>
          </a:gradFill>
          <a:ln/>
        </p:spPr>
        <p:txBody>
          <a:bodyPr/>
          <a:lstStyle/>
          <a:p>
            <a:endParaRPr lang="en-GH"/>
          </a:p>
        </p:txBody>
      </p:sp>
      <p:sp>
        <p:nvSpPr>
          <p:cNvPr id="3" name="Text 1"/>
          <p:cNvSpPr/>
          <p:nvPr/>
        </p:nvSpPr>
        <p:spPr>
          <a:xfrm>
            <a:off x="990600" y="876300"/>
            <a:ext cx="17937480" cy="335280"/>
          </a:xfrm>
          <a:prstGeom prst="rect">
            <a:avLst/>
          </a:prstGeom>
          <a:noFill/>
          <a:ln/>
        </p:spPr>
        <p:txBody>
          <a:bodyPr wrap="square" lIns="25400" tIns="25400" rIns="25400" bIns="25400" rtlCol="0" anchor="t">
            <a:normAutofit/>
          </a:bodyPr>
          <a:lstStyle/>
          <a:p>
            <a:pPr marL="0" indent="0" algn="l">
              <a:buNone/>
            </a:pPr>
            <a:r>
              <a:rPr lang="en-US" sz="1800" kern="0" spc="288" dirty="0">
                <a:solidFill>
                  <a:srgbClr val="C4B5FD"/>
                </a:solidFill>
                <a:latin typeface="Courier New" pitchFamily="34" charset="0"/>
                <a:ea typeface="Courier New" pitchFamily="34" charset="-122"/>
                <a:cs typeface="Courier New" pitchFamily="34" charset="-120"/>
              </a:rPr>
              <a:t>PASSWORDS · 01</a:t>
            </a:r>
            <a:endParaRPr lang="en-US" sz="1800" dirty="0"/>
          </a:p>
        </p:txBody>
      </p:sp>
      <p:sp>
        <p:nvSpPr>
          <p:cNvPr id="4" name="Text 2"/>
          <p:cNvSpPr/>
          <p:nvPr/>
        </p:nvSpPr>
        <p:spPr>
          <a:xfrm>
            <a:off x="990600" y="1402080"/>
            <a:ext cx="17937480" cy="698183"/>
          </a:xfrm>
          <a:prstGeom prst="rect">
            <a:avLst/>
          </a:prstGeom>
          <a:noFill/>
          <a:ln/>
        </p:spPr>
        <p:txBody>
          <a:bodyPr wrap="square" lIns="25400" tIns="25400" rIns="25400" bIns="25400" rtlCol="0" anchor="t">
            <a:normAutofit fontScale="92500" lnSpcReduction="20000"/>
          </a:bodyPr>
          <a:lstStyle/>
          <a:p>
            <a:pPr marL="0" indent="0" algn="l">
              <a:lnSpc>
                <a:spcPct val="105000"/>
              </a:lnSpc>
              <a:buNone/>
            </a:pPr>
            <a:r>
              <a:rPr lang="en-US" sz="4950" b="1" kern="0" spc="-99" dirty="0">
                <a:solidFill>
                  <a:srgbClr val="F4F0FF"/>
                </a:solidFill>
                <a:latin typeface="Arial" pitchFamily="34" charset="0"/>
                <a:ea typeface="Arial" pitchFamily="34" charset="-122"/>
                <a:cs typeface="Arial" pitchFamily="34" charset="-120"/>
              </a:rPr>
              <a:t>A weak password falls in seconds</a:t>
            </a:r>
            <a:endParaRPr lang="en-US" sz="4950" dirty="0"/>
          </a:p>
        </p:txBody>
      </p:sp>
      <p:sp>
        <p:nvSpPr>
          <p:cNvPr id="5" name="Shape 3"/>
          <p:cNvSpPr/>
          <p:nvPr/>
        </p:nvSpPr>
        <p:spPr>
          <a:xfrm>
            <a:off x="990600" y="3003233"/>
            <a:ext cx="16306800" cy="15240"/>
          </a:xfrm>
          <a:prstGeom prst="rect">
            <a:avLst/>
          </a:prstGeom>
          <a:solidFill>
            <a:srgbClr val="C4B5FD">
              <a:alpha val="28000"/>
            </a:srgbClr>
          </a:solidFill>
          <a:ln/>
        </p:spPr>
        <p:txBody>
          <a:bodyPr/>
          <a:lstStyle/>
          <a:p>
            <a:endParaRPr lang="en-GH"/>
          </a:p>
        </p:txBody>
      </p:sp>
      <p:sp>
        <p:nvSpPr>
          <p:cNvPr id="6" name="Text 4"/>
          <p:cNvSpPr/>
          <p:nvPr/>
        </p:nvSpPr>
        <p:spPr>
          <a:xfrm>
            <a:off x="990600" y="2557463"/>
            <a:ext cx="14645843" cy="312420"/>
          </a:xfrm>
          <a:prstGeom prst="rect">
            <a:avLst/>
          </a:prstGeom>
          <a:noFill/>
          <a:ln/>
        </p:spPr>
        <p:txBody>
          <a:bodyPr wrap="square" lIns="25400" tIns="25400" rIns="25400" bIns="25400" rtlCol="0" anchor="t">
            <a:normAutofit/>
          </a:bodyPr>
          <a:lstStyle/>
          <a:p>
            <a:pPr marL="0" indent="0" algn="l">
              <a:buNone/>
            </a:pPr>
            <a:r>
              <a:rPr lang="en-US" sz="1650" kern="0" spc="132" dirty="0">
                <a:solidFill>
                  <a:srgbClr val="9B8AC4"/>
                </a:solidFill>
                <a:latin typeface="Courier New" pitchFamily="34" charset="0"/>
                <a:ea typeface="Courier New" pitchFamily="34" charset="-122"/>
                <a:cs typeface="Courier New" pitchFamily="34" charset="-120"/>
              </a:rPr>
              <a:t>YOUR PASSWORD</a:t>
            </a:r>
            <a:endParaRPr lang="en-US" sz="1650" dirty="0"/>
          </a:p>
        </p:txBody>
      </p:sp>
      <p:sp>
        <p:nvSpPr>
          <p:cNvPr id="7" name="Text 5"/>
          <p:cNvSpPr/>
          <p:nvPr/>
        </p:nvSpPr>
        <p:spPr>
          <a:xfrm>
            <a:off x="14305002" y="2557463"/>
            <a:ext cx="3291638" cy="312420"/>
          </a:xfrm>
          <a:prstGeom prst="rect">
            <a:avLst/>
          </a:prstGeom>
          <a:noFill/>
          <a:ln/>
        </p:spPr>
        <p:txBody>
          <a:bodyPr wrap="square" lIns="25400" tIns="25400" rIns="25400" bIns="25400" rtlCol="0" anchor="t">
            <a:normAutofit/>
          </a:bodyPr>
          <a:lstStyle/>
          <a:p>
            <a:pPr marL="0" indent="0" algn="l">
              <a:buNone/>
            </a:pPr>
            <a:r>
              <a:rPr lang="en-US" sz="1650" kern="0" spc="132" dirty="0">
                <a:solidFill>
                  <a:srgbClr val="9B8AC4"/>
                </a:solidFill>
                <a:latin typeface="Courier New" pitchFamily="34" charset="0"/>
                <a:ea typeface="Courier New" pitchFamily="34" charset="-122"/>
                <a:cs typeface="Courier New" pitchFamily="34" charset="-120"/>
              </a:rPr>
              <a:t>TIME TO CRACK IN 2025</a:t>
            </a:r>
            <a:endParaRPr lang="en-US" sz="1650" dirty="0"/>
          </a:p>
        </p:txBody>
      </p:sp>
      <p:sp>
        <p:nvSpPr>
          <p:cNvPr id="8" name="Shape 6"/>
          <p:cNvSpPr/>
          <p:nvPr/>
        </p:nvSpPr>
        <p:spPr>
          <a:xfrm>
            <a:off x="990600" y="3910012"/>
            <a:ext cx="16306800" cy="9525"/>
          </a:xfrm>
          <a:prstGeom prst="rect">
            <a:avLst/>
          </a:prstGeom>
          <a:solidFill>
            <a:srgbClr val="C4B5FD">
              <a:alpha val="16000"/>
            </a:srgbClr>
          </a:solidFill>
          <a:ln/>
        </p:spPr>
        <p:txBody>
          <a:bodyPr/>
          <a:lstStyle/>
          <a:p>
            <a:endParaRPr lang="en-GH"/>
          </a:p>
        </p:txBody>
      </p:sp>
      <p:sp>
        <p:nvSpPr>
          <p:cNvPr id="9" name="Text 7"/>
          <p:cNvSpPr/>
          <p:nvPr/>
        </p:nvSpPr>
        <p:spPr>
          <a:xfrm>
            <a:off x="990600" y="3281363"/>
            <a:ext cx="16532710" cy="403860"/>
          </a:xfrm>
          <a:prstGeom prst="rect">
            <a:avLst/>
          </a:prstGeom>
          <a:noFill/>
          <a:ln/>
        </p:spPr>
        <p:txBody>
          <a:bodyPr wrap="square" lIns="25400" tIns="25400" rIns="25400" bIns="25400" rtlCol="0" anchor="t">
            <a:normAutofit/>
          </a:bodyPr>
          <a:lstStyle/>
          <a:p>
            <a:pPr marL="0" indent="0" algn="l">
              <a:buNone/>
            </a:pPr>
            <a:r>
              <a:rPr lang="en-US" sz="2250" dirty="0">
                <a:solidFill>
                  <a:srgbClr val="E7DEFB"/>
                </a:solidFill>
                <a:latin typeface="Courier New" pitchFamily="34" charset="0"/>
                <a:ea typeface="Courier New" pitchFamily="34" charset="-122"/>
                <a:cs typeface="Courier New" pitchFamily="34" charset="-120"/>
              </a:rPr>
              <a:t>8 characters · numbers only</a:t>
            </a:r>
            <a:endParaRPr lang="en-US" sz="2250" dirty="0"/>
          </a:p>
        </p:txBody>
      </p:sp>
      <p:sp>
        <p:nvSpPr>
          <p:cNvPr id="10" name="Text 8"/>
          <p:cNvSpPr/>
          <p:nvPr/>
        </p:nvSpPr>
        <p:spPr>
          <a:xfrm>
            <a:off x="16020336" y="3266122"/>
            <a:ext cx="1404771" cy="434340"/>
          </a:xfrm>
          <a:prstGeom prst="rect">
            <a:avLst/>
          </a:prstGeom>
          <a:noFill/>
          <a:ln/>
        </p:spPr>
        <p:txBody>
          <a:bodyPr wrap="square" lIns="25400" tIns="25400" rIns="25400" bIns="25400" rtlCol="0" anchor="t">
            <a:normAutofit fontScale="92500"/>
          </a:bodyPr>
          <a:lstStyle/>
          <a:p>
            <a:pPr marL="0" indent="0" algn="l">
              <a:buNone/>
            </a:pPr>
            <a:r>
              <a:rPr lang="en-US" sz="2700" b="1" dirty="0">
                <a:solidFill>
                  <a:srgbClr val="EC5C86"/>
                </a:solidFill>
                <a:latin typeface="Arial" pitchFamily="34" charset="0"/>
                <a:ea typeface="Arial" pitchFamily="34" charset="-122"/>
                <a:cs typeface="Arial" pitchFamily="34" charset="-120"/>
              </a:rPr>
              <a:t>Instantly</a:t>
            </a:r>
            <a:endParaRPr lang="en-US" sz="2700" dirty="0"/>
          </a:p>
        </p:txBody>
      </p:sp>
      <p:sp>
        <p:nvSpPr>
          <p:cNvPr id="11" name="Shape 9"/>
          <p:cNvSpPr/>
          <p:nvPr/>
        </p:nvSpPr>
        <p:spPr>
          <a:xfrm>
            <a:off x="990600" y="4809173"/>
            <a:ext cx="16306800" cy="9525"/>
          </a:xfrm>
          <a:prstGeom prst="rect">
            <a:avLst/>
          </a:prstGeom>
          <a:solidFill>
            <a:srgbClr val="C4B5FD">
              <a:alpha val="16000"/>
            </a:srgbClr>
          </a:solidFill>
          <a:ln/>
        </p:spPr>
        <p:txBody>
          <a:bodyPr/>
          <a:lstStyle/>
          <a:p>
            <a:endParaRPr lang="en-GH"/>
          </a:p>
        </p:txBody>
      </p:sp>
      <p:sp>
        <p:nvSpPr>
          <p:cNvPr id="12" name="Text 10"/>
          <p:cNvSpPr/>
          <p:nvPr/>
        </p:nvSpPr>
        <p:spPr>
          <a:xfrm>
            <a:off x="990600" y="4180522"/>
            <a:ext cx="16553665" cy="403860"/>
          </a:xfrm>
          <a:prstGeom prst="rect">
            <a:avLst/>
          </a:prstGeom>
          <a:noFill/>
          <a:ln/>
        </p:spPr>
        <p:txBody>
          <a:bodyPr wrap="square" lIns="25400" tIns="25400" rIns="25400" bIns="25400" rtlCol="0" anchor="t">
            <a:normAutofit/>
          </a:bodyPr>
          <a:lstStyle/>
          <a:p>
            <a:pPr marL="0" indent="0" algn="l">
              <a:buNone/>
            </a:pPr>
            <a:r>
              <a:rPr lang="en-US" sz="2250" dirty="0">
                <a:solidFill>
                  <a:srgbClr val="E7DEFB"/>
                </a:solidFill>
                <a:latin typeface="Courier New" pitchFamily="34" charset="0"/>
                <a:ea typeface="Courier New" pitchFamily="34" charset="-122"/>
                <a:cs typeface="Courier New" pitchFamily="34" charset="-120"/>
              </a:rPr>
              <a:t>8 characters · lowercase letters</a:t>
            </a:r>
            <a:endParaRPr lang="en-US" sz="2250" dirty="0"/>
          </a:p>
        </p:txBody>
      </p:sp>
      <p:sp>
        <p:nvSpPr>
          <p:cNvPr id="13" name="Text 11"/>
          <p:cNvSpPr/>
          <p:nvPr/>
        </p:nvSpPr>
        <p:spPr>
          <a:xfrm>
            <a:off x="16039386" y="4165283"/>
            <a:ext cx="1383816" cy="434340"/>
          </a:xfrm>
          <a:prstGeom prst="rect">
            <a:avLst/>
          </a:prstGeom>
          <a:noFill/>
          <a:ln/>
        </p:spPr>
        <p:txBody>
          <a:bodyPr wrap="square" lIns="25400" tIns="25400" rIns="25400" bIns="25400" rtlCol="0" anchor="t">
            <a:normAutofit lnSpcReduction="10000"/>
          </a:bodyPr>
          <a:lstStyle/>
          <a:p>
            <a:pPr marL="0" indent="0" algn="l">
              <a:buNone/>
            </a:pPr>
            <a:r>
              <a:rPr lang="en-US" sz="2700" b="1" dirty="0">
                <a:solidFill>
                  <a:srgbClr val="EC5C86"/>
                </a:solidFill>
                <a:latin typeface="Arial" pitchFamily="34" charset="0"/>
                <a:ea typeface="Arial" pitchFamily="34" charset="-122"/>
                <a:cs typeface="Arial" pitchFamily="34" charset="-120"/>
              </a:rPr>
              <a:t>3 weeks</a:t>
            </a:r>
            <a:endParaRPr lang="en-US" sz="2700" dirty="0"/>
          </a:p>
        </p:txBody>
      </p:sp>
      <p:sp>
        <p:nvSpPr>
          <p:cNvPr id="14" name="Shape 12"/>
          <p:cNvSpPr/>
          <p:nvPr/>
        </p:nvSpPr>
        <p:spPr>
          <a:xfrm>
            <a:off x="990600" y="5708333"/>
            <a:ext cx="16306800" cy="9525"/>
          </a:xfrm>
          <a:prstGeom prst="rect">
            <a:avLst/>
          </a:prstGeom>
          <a:solidFill>
            <a:srgbClr val="C4B5FD">
              <a:alpha val="16000"/>
            </a:srgbClr>
          </a:solidFill>
          <a:ln/>
        </p:spPr>
        <p:txBody>
          <a:bodyPr/>
          <a:lstStyle/>
          <a:p>
            <a:endParaRPr lang="en-GH"/>
          </a:p>
        </p:txBody>
      </p:sp>
      <p:sp>
        <p:nvSpPr>
          <p:cNvPr id="15" name="Text 13"/>
          <p:cNvSpPr/>
          <p:nvPr/>
        </p:nvSpPr>
        <p:spPr>
          <a:xfrm>
            <a:off x="990600" y="5079682"/>
            <a:ext cx="16280988" cy="403860"/>
          </a:xfrm>
          <a:prstGeom prst="rect">
            <a:avLst/>
          </a:prstGeom>
          <a:noFill/>
          <a:ln/>
        </p:spPr>
        <p:txBody>
          <a:bodyPr wrap="square" lIns="25400" tIns="25400" rIns="25400" bIns="25400" rtlCol="0" anchor="t">
            <a:normAutofit/>
          </a:bodyPr>
          <a:lstStyle/>
          <a:p>
            <a:pPr marL="0" indent="0" algn="l">
              <a:buNone/>
            </a:pPr>
            <a:r>
              <a:rPr lang="en-US" sz="2250" dirty="0">
                <a:solidFill>
                  <a:srgbClr val="E7DEFB"/>
                </a:solidFill>
                <a:latin typeface="Courier New" pitchFamily="34" charset="0"/>
                <a:ea typeface="Courier New" pitchFamily="34" charset="-122"/>
                <a:cs typeface="Courier New" pitchFamily="34" charset="-120"/>
              </a:rPr>
              <a:t>8 characters · letters, numbers, symbols</a:t>
            </a:r>
            <a:endParaRPr lang="en-US" sz="2250" dirty="0"/>
          </a:p>
        </p:txBody>
      </p:sp>
      <p:sp>
        <p:nvSpPr>
          <p:cNvPr id="16" name="Text 14"/>
          <p:cNvSpPr/>
          <p:nvPr/>
        </p:nvSpPr>
        <p:spPr>
          <a:xfrm>
            <a:off x="15791498" y="5064443"/>
            <a:ext cx="1656493" cy="434340"/>
          </a:xfrm>
          <a:prstGeom prst="rect">
            <a:avLst/>
          </a:prstGeom>
          <a:noFill/>
          <a:ln/>
        </p:spPr>
        <p:txBody>
          <a:bodyPr wrap="square" lIns="25400" tIns="25400" rIns="25400" bIns="25400" rtlCol="0" anchor="t">
            <a:normAutofit lnSpcReduction="10000"/>
          </a:bodyPr>
          <a:lstStyle/>
          <a:p>
            <a:pPr marL="0" indent="0" algn="l">
              <a:buNone/>
            </a:pPr>
            <a:r>
              <a:rPr lang="en-US" sz="2700" b="1" dirty="0">
                <a:solidFill>
                  <a:srgbClr val="C4B5FD"/>
                </a:solidFill>
                <a:latin typeface="Arial" pitchFamily="34" charset="0"/>
                <a:ea typeface="Arial" pitchFamily="34" charset="-122"/>
                <a:cs typeface="Arial" pitchFamily="34" charset="-120"/>
              </a:rPr>
              <a:t>164 years</a:t>
            </a:r>
            <a:endParaRPr lang="en-US" sz="2700" dirty="0"/>
          </a:p>
        </p:txBody>
      </p:sp>
      <p:sp>
        <p:nvSpPr>
          <p:cNvPr id="17" name="Text 15"/>
          <p:cNvSpPr/>
          <p:nvPr/>
        </p:nvSpPr>
        <p:spPr>
          <a:xfrm>
            <a:off x="990600" y="5978843"/>
            <a:ext cx="15205604" cy="403860"/>
          </a:xfrm>
          <a:prstGeom prst="rect">
            <a:avLst/>
          </a:prstGeom>
          <a:noFill/>
          <a:ln/>
        </p:spPr>
        <p:txBody>
          <a:bodyPr wrap="square" lIns="25400" tIns="25400" rIns="25400" bIns="25400" rtlCol="0" anchor="t">
            <a:normAutofit/>
          </a:bodyPr>
          <a:lstStyle/>
          <a:p>
            <a:pPr marL="0" indent="0" algn="l">
              <a:buNone/>
            </a:pPr>
            <a:r>
              <a:rPr lang="en-US" sz="2250" dirty="0">
                <a:solidFill>
                  <a:srgbClr val="FFFFFF"/>
                </a:solidFill>
                <a:latin typeface="Courier New" pitchFamily="34" charset="0"/>
                <a:ea typeface="Courier New" pitchFamily="34" charset="-122"/>
                <a:cs typeface="Courier New" pitchFamily="34" charset="-120"/>
              </a:rPr>
              <a:t>18 characters · letters, numbers, symbols</a:t>
            </a:r>
            <a:endParaRPr lang="en-US" sz="2250" dirty="0"/>
          </a:p>
        </p:txBody>
      </p:sp>
      <p:sp>
        <p:nvSpPr>
          <p:cNvPr id="18" name="Text 16"/>
          <p:cNvSpPr/>
          <p:nvPr/>
        </p:nvSpPr>
        <p:spPr>
          <a:xfrm>
            <a:off x="14813876" y="5963603"/>
            <a:ext cx="2731877" cy="434340"/>
          </a:xfrm>
          <a:prstGeom prst="rect">
            <a:avLst/>
          </a:prstGeom>
          <a:noFill/>
          <a:ln/>
        </p:spPr>
        <p:txBody>
          <a:bodyPr wrap="square" lIns="25400" tIns="25400" rIns="25400" bIns="25400" rtlCol="0" anchor="t">
            <a:normAutofit fontScale="92500"/>
          </a:bodyPr>
          <a:lstStyle/>
          <a:p>
            <a:pPr marL="0" indent="0" algn="l">
              <a:buNone/>
            </a:pPr>
            <a:r>
              <a:rPr lang="en-US" sz="2700" b="1" dirty="0">
                <a:solidFill>
                  <a:srgbClr val="8B5CF6"/>
                </a:solidFill>
                <a:latin typeface="Arial" pitchFamily="34" charset="0"/>
                <a:ea typeface="Arial" pitchFamily="34" charset="-122"/>
                <a:cs typeface="Arial" pitchFamily="34" charset="-120"/>
              </a:rPr>
              <a:t>Trillions of years</a:t>
            </a:r>
            <a:endParaRPr lang="en-US" sz="2700" dirty="0"/>
          </a:p>
        </p:txBody>
      </p:sp>
      <p:sp>
        <p:nvSpPr>
          <p:cNvPr id="19" name="Text 17"/>
          <p:cNvSpPr/>
          <p:nvPr/>
        </p:nvSpPr>
        <p:spPr>
          <a:xfrm>
            <a:off x="990600" y="9189720"/>
            <a:ext cx="17937480" cy="335280"/>
          </a:xfrm>
          <a:prstGeom prst="rect">
            <a:avLst/>
          </a:prstGeom>
          <a:noFill/>
          <a:ln/>
        </p:spPr>
        <p:txBody>
          <a:bodyPr wrap="square" lIns="25400" tIns="25400" rIns="25400" bIns="25400" rtlCol="0" anchor="t">
            <a:normAutofit/>
          </a:bodyPr>
          <a:lstStyle/>
          <a:p>
            <a:pPr marL="0" indent="0" algn="l">
              <a:buNone/>
            </a:pPr>
            <a:r>
              <a:rPr lang="en-US" sz="1800" dirty="0">
                <a:solidFill>
                  <a:srgbClr val="9B8AC4"/>
                </a:solidFill>
                <a:latin typeface="Courier New" pitchFamily="34" charset="0"/>
                <a:ea typeface="Courier New" pitchFamily="34" charset="-122"/>
                <a:cs typeface="Courier New" pitchFamily="34" charset="-120"/>
              </a:rPr>
              <a:t>Source — Hive Systems Password Table, 2025 (bcrypt, modern GPU rig)</a:t>
            </a:r>
            <a:endParaRPr lang="en-US" sz="1800" dirty="0"/>
          </a:p>
        </p:txBody>
      </p:sp>
      <p:pic>
        <p:nvPicPr>
          <p:cNvPr id="21" name="Picture 20">
            <a:extLst>
              <a:ext uri="{FF2B5EF4-FFF2-40B4-BE49-F238E27FC236}">
                <a16:creationId xmlns:a16="http://schemas.microsoft.com/office/drawing/2014/main" id="{8E816403-25B9-E1AF-C6EC-E9C85D28795F}"/>
              </a:ext>
            </a:extLst>
          </p:cNvPr>
          <p:cNvPicPr>
            <a:picLocks noChangeAspect="1"/>
          </p:cNvPicPr>
          <p:nvPr/>
        </p:nvPicPr>
        <p:blipFill>
          <a:blip r:embed="rId3"/>
          <a:stretch>
            <a:fillRect/>
          </a:stretch>
        </p:blipFill>
        <p:spPr>
          <a:xfrm>
            <a:off x="13538956" y="536597"/>
            <a:ext cx="763058" cy="1025149"/>
          </a:xfrm>
          <a:prstGeom prst="rect">
            <a:avLst/>
          </a:prstGeom>
        </p:spPr>
      </p:pic>
      <p:pic>
        <p:nvPicPr>
          <p:cNvPr id="23" name="Picture 22">
            <a:extLst>
              <a:ext uri="{FF2B5EF4-FFF2-40B4-BE49-F238E27FC236}">
                <a16:creationId xmlns:a16="http://schemas.microsoft.com/office/drawing/2014/main" id="{B49F4D93-44FD-6040-5B5A-C05A61097BBF}"/>
              </a:ext>
            </a:extLst>
          </p:cNvPr>
          <p:cNvPicPr>
            <a:picLocks noChangeAspect="1"/>
          </p:cNvPicPr>
          <p:nvPr/>
        </p:nvPicPr>
        <p:blipFill>
          <a:blip r:embed="rId4"/>
          <a:stretch>
            <a:fillRect/>
          </a:stretch>
        </p:blipFill>
        <p:spPr>
          <a:xfrm>
            <a:off x="14438822" y="567980"/>
            <a:ext cx="2858578" cy="95642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CFBFE"/>
        </a:solidFill>
        <a:effectLst/>
      </p:bgPr>
    </p:bg>
    <p:spTree>
      <p:nvGrpSpPr>
        <p:cNvPr id="1" name=""/>
        <p:cNvGrpSpPr/>
        <p:nvPr/>
      </p:nvGrpSpPr>
      <p:grpSpPr>
        <a:xfrm>
          <a:off x="0" y="0"/>
          <a:ext cx="0" cy="0"/>
          <a:chOff x="0" y="0"/>
          <a:chExt cx="0" cy="0"/>
        </a:xfrm>
      </p:grpSpPr>
      <p:sp>
        <p:nvSpPr>
          <p:cNvPr id="2" name="Text 0"/>
          <p:cNvSpPr/>
          <p:nvPr/>
        </p:nvSpPr>
        <p:spPr>
          <a:xfrm>
            <a:off x="990600" y="876300"/>
            <a:ext cx="17937480" cy="335280"/>
          </a:xfrm>
          <a:prstGeom prst="rect">
            <a:avLst/>
          </a:prstGeom>
          <a:noFill/>
          <a:ln/>
        </p:spPr>
        <p:txBody>
          <a:bodyPr wrap="square" lIns="25400" tIns="25400" rIns="25400" bIns="25400" rtlCol="0" anchor="t">
            <a:normAutofit/>
          </a:bodyPr>
          <a:lstStyle/>
          <a:p>
            <a:pPr marL="0" indent="0" algn="l">
              <a:buNone/>
            </a:pPr>
            <a:r>
              <a:rPr lang="en-US" sz="1800" kern="0" spc="288" dirty="0">
                <a:solidFill>
                  <a:srgbClr val="8B5CF6"/>
                </a:solidFill>
                <a:latin typeface="Courier New" pitchFamily="34" charset="0"/>
                <a:ea typeface="Courier New" pitchFamily="34" charset="-122"/>
                <a:cs typeface="Courier New" pitchFamily="34" charset="-120"/>
              </a:rPr>
              <a:t>PASSWORDS · 02</a:t>
            </a:r>
            <a:endParaRPr lang="en-US" sz="1800" dirty="0"/>
          </a:p>
        </p:txBody>
      </p:sp>
      <p:sp>
        <p:nvSpPr>
          <p:cNvPr id="3" name="Text 1"/>
          <p:cNvSpPr/>
          <p:nvPr/>
        </p:nvSpPr>
        <p:spPr>
          <a:xfrm>
            <a:off x="990600" y="1402080"/>
            <a:ext cx="17937480" cy="698183"/>
          </a:xfrm>
          <a:prstGeom prst="rect">
            <a:avLst/>
          </a:prstGeom>
          <a:noFill/>
          <a:ln/>
        </p:spPr>
        <p:txBody>
          <a:bodyPr wrap="square" lIns="25400" tIns="25400" rIns="25400" bIns="25400" rtlCol="0" anchor="t">
            <a:normAutofit fontScale="92500" lnSpcReduction="20000"/>
          </a:bodyPr>
          <a:lstStyle/>
          <a:p>
            <a:pPr marL="0" indent="0" algn="l">
              <a:lnSpc>
                <a:spcPct val="105000"/>
              </a:lnSpc>
              <a:buNone/>
            </a:pPr>
            <a:r>
              <a:rPr lang="en-US" sz="4950" b="1" kern="0" spc="-99" dirty="0">
                <a:solidFill>
                  <a:srgbClr val="1B1330"/>
                </a:solidFill>
                <a:latin typeface="Arial" pitchFamily="34" charset="0"/>
                <a:ea typeface="Arial" pitchFamily="34" charset="-122"/>
                <a:cs typeface="Arial" pitchFamily="34" charset="-120"/>
              </a:rPr>
              <a:t>Length beats complexity</a:t>
            </a:r>
            <a:endParaRPr lang="en-US" sz="4950" dirty="0"/>
          </a:p>
        </p:txBody>
      </p:sp>
      <p:sp>
        <p:nvSpPr>
          <p:cNvPr id="4" name="Text 2"/>
          <p:cNvSpPr/>
          <p:nvPr/>
        </p:nvSpPr>
        <p:spPr>
          <a:xfrm>
            <a:off x="990600" y="2328863"/>
            <a:ext cx="11576685" cy="95250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2400" dirty="0">
                <a:solidFill>
                  <a:srgbClr val="6E6494"/>
                </a:solidFill>
                <a:latin typeface="Arial" pitchFamily="34" charset="0"/>
                <a:ea typeface="Arial" pitchFamily="34" charset="-122"/>
                <a:cs typeface="Arial" pitchFamily="34" charset="-120"/>
              </a:rPr>
              <a:t>A short password full of symbols is harder to remember and easier to crack than four unrelated words strung together.</a:t>
            </a:r>
            <a:endParaRPr lang="en-US" sz="2400" dirty="0"/>
          </a:p>
        </p:txBody>
      </p:sp>
      <p:sp>
        <p:nvSpPr>
          <p:cNvPr id="5" name="Shape 3"/>
          <p:cNvSpPr/>
          <p:nvPr/>
        </p:nvSpPr>
        <p:spPr>
          <a:xfrm>
            <a:off x="990600" y="3776662"/>
            <a:ext cx="7924800" cy="4957763"/>
          </a:xfrm>
          <a:prstGeom prst="roundRect">
            <a:avLst>
              <a:gd name="adj" fmla="val 3458"/>
            </a:avLst>
          </a:prstGeom>
          <a:solidFill>
            <a:srgbClr val="F4F0FC"/>
          </a:solidFill>
          <a:ln/>
        </p:spPr>
        <p:txBody>
          <a:bodyPr/>
          <a:lstStyle/>
          <a:p>
            <a:endParaRPr lang="en-GH"/>
          </a:p>
        </p:txBody>
      </p:sp>
      <p:sp>
        <p:nvSpPr>
          <p:cNvPr id="6" name="Text 4"/>
          <p:cNvSpPr/>
          <p:nvPr/>
        </p:nvSpPr>
        <p:spPr>
          <a:xfrm>
            <a:off x="1485900" y="4271963"/>
            <a:ext cx="7627620" cy="312420"/>
          </a:xfrm>
          <a:prstGeom prst="rect">
            <a:avLst/>
          </a:prstGeom>
          <a:noFill/>
          <a:ln/>
        </p:spPr>
        <p:txBody>
          <a:bodyPr wrap="square" lIns="25400" tIns="25400" rIns="25400" bIns="25400" rtlCol="0" anchor="t">
            <a:normAutofit/>
          </a:bodyPr>
          <a:lstStyle/>
          <a:p>
            <a:pPr marL="0" indent="0" algn="l">
              <a:buNone/>
            </a:pPr>
            <a:r>
              <a:rPr lang="en-US" sz="1650" kern="0" spc="99" dirty="0">
                <a:solidFill>
                  <a:srgbClr val="EC5C86"/>
                </a:solidFill>
                <a:latin typeface="Courier New" pitchFamily="34" charset="0"/>
                <a:ea typeface="Courier New" pitchFamily="34" charset="-122"/>
                <a:cs typeface="Courier New" pitchFamily="34" charset="-120"/>
              </a:rPr>
              <a:t>HARD TO REMEMBER · EASY TO CRACK</a:t>
            </a:r>
            <a:endParaRPr lang="en-US" sz="1650" dirty="0"/>
          </a:p>
        </p:txBody>
      </p:sp>
      <p:sp>
        <p:nvSpPr>
          <p:cNvPr id="7" name="Text 5"/>
          <p:cNvSpPr/>
          <p:nvPr/>
        </p:nvSpPr>
        <p:spPr>
          <a:xfrm>
            <a:off x="1485900" y="7164705"/>
            <a:ext cx="762762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1B1330"/>
                </a:solidFill>
                <a:latin typeface="Courier New" pitchFamily="34" charset="0"/>
                <a:ea typeface="Courier New" pitchFamily="34" charset="-122"/>
                <a:cs typeface="Courier New" pitchFamily="34" charset="-120"/>
              </a:rPr>
              <a:t>P@ssw0rd!</a:t>
            </a:r>
            <a:endParaRPr lang="en-US" sz="3900" dirty="0"/>
          </a:p>
        </p:txBody>
      </p:sp>
      <p:sp>
        <p:nvSpPr>
          <p:cNvPr id="8" name="Text 6"/>
          <p:cNvSpPr/>
          <p:nvPr/>
        </p:nvSpPr>
        <p:spPr>
          <a:xfrm>
            <a:off x="1485900" y="7919085"/>
            <a:ext cx="7627620" cy="358140"/>
          </a:xfrm>
          <a:prstGeom prst="rect">
            <a:avLst/>
          </a:prstGeom>
          <a:noFill/>
          <a:ln/>
        </p:spPr>
        <p:txBody>
          <a:bodyPr wrap="square" lIns="25400" tIns="25400" rIns="25400" bIns="25400" rtlCol="0" anchor="t">
            <a:normAutofit/>
          </a:bodyPr>
          <a:lstStyle/>
          <a:p>
            <a:pPr marL="0" indent="0" algn="l">
              <a:buNone/>
            </a:pPr>
            <a:r>
              <a:rPr lang="en-US" sz="1950" dirty="0">
                <a:solidFill>
                  <a:srgbClr val="6E6494"/>
                </a:solidFill>
                <a:latin typeface="Arial" pitchFamily="34" charset="0"/>
                <a:ea typeface="Arial" pitchFamily="34" charset="-122"/>
                <a:cs typeface="Arial" pitchFamily="34" charset="-120"/>
              </a:rPr>
              <a:t>9 characters · cracked in hours</a:t>
            </a:r>
            <a:endParaRPr lang="en-US" sz="1950" dirty="0"/>
          </a:p>
        </p:txBody>
      </p:sp>
      <p:sp>
        <p:nvSpPr>
          <p:cNvPr id="9" name="Shape 7"/>
          <p:cNvSpPr/>
          <p:nvPr/>
        </p:nvSpPr>
        <p:spPr>
          <a:xfrm>
            <a:off x="9372600" y="3776662"/>
            <a:ext cx="7924800" cy="4957763"/>
          </a:xfrm>
          <a:prstGeom prst="roundRect">
            <a:avLst>
              <a:gd name="adj" fmla="val 3458"/>
            </a:avLst>
          </a:prstGeom>
          <a:solidFill>
            <a:srgbClr val="2B0B5E"/>
          </a:solidFill>
          <a:ln/>
        </p:spPr>
        <p:txBody>
          <a:bodyPr/>
          <a:lstStyle/>
          <a:p>
            <a:endParaRPr lang="en-GH"/>
          </a:p>
        </p:txBody>
      </p:sp>
      <p:sp>
        <p:nvSpPr>
          <p:cNvPr id="10" name="Text 8"/>
          <p:cNvSpPr/>
          <p:nvPr/>
        </p:nvSpPr>
        <p:spPr>
          <a:xfrm>
            <a:off x="9867900" y="4271963"/>
            <a:ext cx="7627620" cy="312420"/>
          </a:xfrm>
          <a:prstGeom prst="rect">
            <a:avLst/>
          </a:prstGeom>
          <a:noFill/>
          <a:ln/>
        </p:spPr>
        <p:txBody>
          <a:bodyPr wrap="square" lIns="25400" tIns="25400" rIns="25400" bIns="25400" rtlCol="0" anchor="t">
            <a:normAutofit/>
          </a:bodyPr>
          <a:lstStyle/>
          <a:p>
            <a:pPr marL="0" indent="0" algn="l">
              <a:buNone/>
            </a:pPr>
            <a:r>
              <a:rPr lang="en-US" sz="1650" kern="0" spc="99" dirty="0">
                <a:solidFill>
                  <a:srgbClr val="C4B5FD"/>
                </a:solidFill>
                <a:latin typeface="Courier New" pitchFamily="34" charset="0"/>
                <a:ea typeface="Courier New" pitchFamily="34" charset="-122"/>
                <a:cs typeface="Courier New" pitchFamily="34" charset="-120"/>
              </a:rPr>
              <a:t>EASY TO REMEMBER · HARD TO CRACK</a:t>
            </a:r>
            <a:endParaRPr lang="en-US" sz="1650" dirty="0"/>
          </a:p>
        </p:txBody>
      </p:sp>
      <p:sp>
        <p:nvSpPr>
          <p:cNvPr id="11" name="Text 9"/>
          <p:cNvSpPr/>
          <p:nvPr/>
        </p:nvSpPr>
        <p:spPr>
          <a:xfrm>
            <a:off x="9867900" y="7164705"/>
            <a:ext cx="762762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FFFFFF"/>
                </a:solidFill>
                <a:latin typeface="Courier New" pitchFamily="34" charset="0"/>
                <a:ea typeface="Courier New" pitchFamily="34" charset="-122"/>
                <a:cs typeface="Courier New" pitchFamily="34" charset="-120"/>
              </a:rPr>
              <a:t>purple-mango-river-42</a:t>
            </a:r>
            <a:endParaRPr lang="en-US" sz="3900" dirty="0"/>
          </a:p>
        </p:txBody>
      </p:sp>
      <p:sp>
        <p:nvSpPr>
          <p:cNvPr id="12" name="Text 10"/>
          <p:cNvSpPr/>
          <p:nvPr/>
        </p:nvSpPr>
        <p:spPr>
          <a:xfrm>
            <a:off x="9867900" y="7919085"/>
            <a:ext cx="7627620" cy="358140"/>
          </a:xfrm>
          <a:prstGeom prst="rect">
            <a:avLst/>
          </a:prstGeom>
          <a:noFill/>
          <a:ln/>
        </p:spPr>
        <p:txBody>
          <a:bodyPr wrap="square" lIns="25400" tIns="25400" rIns="25400" bIns="25400" rtlCol="0" anchor="t">
            <a:normAutofit/>
          </a:bodyPr>
          <a:lstStyle/>
          <a:p>
            <a:pPr marL="0" indent="0" algn="l">
              <a:buNone/>
            </a:pPr>
            <a:r>
              <a:rPr lang="en-US" sz="1950" dirty="0">
                <a:solidFill>
                  <a:srgbClr val="CDBEF0"/>
                </a:solidFill>
                <a:latin typeface="Arial" pitchFamily="34" charset="0"/>
                <a:ea typeface="Arial" pitchFamily="34" charset="-122"/>
                <a:cs typeface="Arial" pitchFamily="34" charset="-120"/>
              </a:rPr>
              <a:t>21 characters · centuries to crack</a:t>
            </a:r>
            <a:endParaRPr lang="en-US" sz="1950" dirty="0"/>
          </a:p>
        </p:txBody>
      </p:sp>
      <p:sp>
        <p:nvSpPr>
          <p:cNvPr id="13" name="Text 11"/>
          <p:cNvSpPr/>
          <p:nvPr/>
        </p:nvSpPr>
        <p:spPr>
          <a:xfrm>
            <a:off x="990600" y="9115425"/>
            <a:ext cx="17937480" cy="409575"/>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1950" dirty="0">
                <a:solidFill>
                  <a:srgbClr val="1B1330"/>
                </a:solidFill>
                <a:latin typeface="Arial" pitchFamily="34" charset="0"/>
                <a:ea typeface="Arial" pitchFamily="34" charset="-122"/>
                <a:cs typeface="Arial" pitchFamily="34" charset="-120"/>
              </a:rPr>
              <a:t>Use a passphrase of four or more unrelated words — or let a password manager generate and remember them for you.</a:t>
            </a:r>
            <a:endParaRPr lang="en-US" sz="1950" dirty="0"/>
          </a:p>
        </p:txBody>
      </p:sp>
      <p:pic>
        <p:nvPicPr>
          <p:cNvPr id="15" name="Picture 14">
            <a:extLst>
              <a:ext uri="{FF2B5EF4-FFF2-40B4-BE49-F238E27FC236}">
                <a16:creationId xmlns:a16="http://schemas.microsoft.com/office/drawing/2014/main" id="{FFD78AAC-7045-5E55-9319-5C9D63183AB7}"/>
              </a:ext>
            </a:extLst>
          </p:cNvPr>
          <p:cNvPicPr>
            <a:picLocks noChangeAspect="1"/>
          </p:cNvPicPr>
          <p:nvPr/>
        </p:nvPicPr>
        <p:blipFill>
          <a:blip r:embed="rId3"/>
          <a:stretch>
            <a:fillRect/>
          </a:stretch>
        </p:blipFill>
        <p:spPr>
          <a:xfrm>
            <a:off x="13538956" y="536597"/>
            <a:ext cx="763058" cy="1025149"/>
          </a:xfrm>
          <a:prstGeom prst="rect">
            <a:avLst/>
          </a:prstGeom>
        </p:spPr>
      </p:pic>
      <p:pic>
        <p:nvPicPr>
          <p:cNvPr id="17" name="Picture 16">
            <a:extLst>
              <a:ext uri="{FF2B5EF4-FFF2-40B4-BE49-F238E27FC236}">
                <a16:creationId xmlns:a16="http://schemas.microsoft.com/office/drawing/2014/main" id="{BB55917F-249B-0159-4895-C6B5CAA624C4}"/>
              </a:ext>
            </a:extLst>
          </p:cNvPr>
          <p:cNvPicPr>
            <a:picLocks noChangeAspect="1"/>
          </p:cNvPicPr>
          <p:nvPr/>
        </p:nvPicPr>
        <p:blipFill>
          <a:blip r:embed="rId4"/>
          <a:stretch>
            <a:fillRect/>
          </a:stretch>
        </p:blipFill>
        <p:spPr>
          <a:xfrm>
            <a:off x="14438822" y="567980"/>
            <a:ext cx="2858578" cy="95642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CFBFE"/>
        </a:solidFill>
        <a:effectLst/>
      </p:bgPr>
    </p:bg>
    <p:spTree>
      <p:nvGrpSpPr>
        <p:cNvPr id="1" name=""/>
        <p:cNvGrpSpPr/>
        <p:nvPr/>
      </p:nvGrpSpPr>
      <p:grpSpPr>
        <a:xfrm>
          <a:off x="0" y="0"/>
          <a:ext cx="0" cy="0"/>
          <a:chOff x="0" y="0"/>
          <a:chExt cx="0" cy="0"/>
        </a:xfrm>
      </p:grpSpPr>
      <p:sp>
        <p:nvSpPr>
          <p:cNvPr id="2" name="Text 0"/>
          <p:cNvSpPr/>
          <p:nvPr/>
        </p:nvSpPr>
        <p:spPr>
          <a:xfrm>
            <a:off x="990600" y="876300"/>
            <a:ext cx="17937480" cy="335280"/>
          </a:xfrm>
          <a:prstGeom prst="rect">
            <a:avLst/>
          </a:prstGeom>
          <a:noFill/>
          <a:ln/>
        </p:spPr>
        <p:txBody>
          <a:bodyPr wrap="square" lIns="25400" tIns="25400" rIns="25400" bIns="25400" rtlCol="0" anchor="t">
            <a:normAutofit/>
          </a:bodyPr>
          <a:lstStyle/>
          <a:p>
            <a:pPr marL="0" indent="0" algn="l">
              <a:buNone/>
            </a:pPr>
            <a:r>
              <a:rPr lang="en-US" sz="1800" kern="0" spc="288" dirty="0">
                <a:solidFill>
                  <a:srgbClr val="8B5CF6"/>
                </a:solidFill>
                <a:latin typeface="Courier New" pitchFamily="34" charset="0"/>
                <a:ea typeface="Courier New" pitchFamily="34" charset="-122"/>
                <a:cs typeface="Courier New" pitchFamily="34" charset="-120"/>
              </a:rPr>
              <a:t>THE WEB</a:t>
            </a:r>
            <a:endParaRPr lang="en-US" sz="1800" dirty="0"/>
          </a:p>
        </p:txBody>
      </p:sp>
      <p:sp>
        <p:nvSpPr>
          <p:cNvPr id="3" name="Text 1"/>
          <p:cNvSpPr/>
          <p:nvPr/>
        </p:nvSpPr>
        <p:spPr>
          <a:xfrm>
            <a:off x="990600" y="1402080"/>
            <a:ext cx="17937480" cy="698183"/>
          </a:xfrm>
          <a:prstGeom prst="rect">
            <a:avLst/>
          </a:prstGeom>
          <a:noFill/>
          <a:ln/>
        </p:spPr>
        <p:txBody>
          <a:bodyPr wrap="square" lIns="25400" tIns="25400" rIns="25400" bIns="25400" rtlCol="0" anchor="t">
            <a:normAutofit fontScale="92500" lnSpcReduction="20000"/>
          </a:bodyPr>
          <a:lstStyle/>
          <a:p>
            <a:pPr marL="0" indent="0" algn="l">
              <a:lnSpc>
                <a:spcPct val="105000"/>
              </a:lnSpc>
              <a:buNone/>
            </a:pPr>
            <a:r>
              <a:rPr lang="en-US" sz="4950" b="1" kern="0" spc="-99" dirty="0">
                <a:solidFill>
                  <a:srgbClr val="1B1330"/>
                </a:solidFill>
                <a:latin typeface="Arial" pitchFamily="34" charset="0"/>
                <a:ea typeface="Arial" pitchFamily="34" charset="-122"/>
                <a:cs typeface="Arial" pitchFamily="34" charset="-120"/>
              </a:rPr>
              <a:t>The padlock doesn't mean safe</a:t>
            </a:r>
            <a:endParaRPr lang="en-US" sz="4950" dirty="0"/>
          </a:p>
        </p:txBody>
      </p:sp>
      <p:sp>
        <p:nvSpPr>
          <p:cNvPr id="4" name="Shape 2"/>
          <p:cNvSpPr/>
          <p:nvPr/>
        </p:nvSpPr>
        <p:spPr>
          <a:xfrm>
            <a:off x="990600" y="2671763"/>
            <a:ext cx="10477500" cy="899160"/>
          </a:xfrm>
          <a:prstGeom prst="roundRect">
            <a:avLst>
              <a:gd name="adj" fmla="val 14831"/>
            </a:avLst>
          </a:prstGeom>
          <a:solidFill>
            <a:srgbClr val="F4F0FC"/>
          </a:solidFill>
          <a:ln w="7620">
            <a:solidFill>
              <a:srgbClr val="E4DBF6"/>
            </a:solidFill>
            <a:prstDash val="solid"/>
          </a:ln>
        </p:spPr>
        <p:txBody>
          <a:bodyPr/>
          <a:lstStyle/>
          <a:p>
            <a:endParaRPr lang="en-GH"/>
          </a:p>
        </p:txBody>
      </p:sp>
      <p:sp>
        <p:nvSpPr>
          <p:cNvPr id="5" name="Shape 3"/>
          <p:cNvSpPr/>
          <p:nvPr/>
        </p:nvSpPr>
        <p:spPr>
          <a:xfrm>
            <a:off x="1303020" y="3102293"/>
            <a:ext cx="228600" cy="142875"/>
          </a:xfrm>
          <a:prstGeom prst="roundRect">
            <a:avLst>
              <a:gd name="adj" fmla="val 26667"/>
            </a:avLst>
          </a:prstGeom>
          <a:solidFill>
            <a:srgbClr val="1B1330"/>
          </a:solidFill>
          <a:ln/>
        </p:spPr>
        <p:txBody>
          <a:bodyPr/>
          <a:lstStyle/>
          <a:p>
            <a:endParaRPr lang="en-GH"/>
          </a:p>
        </p:txBody>
      </p:sp>
      <p:sp>
        <p:nvSpPr>
          <p:cNvPr id="6" name="Shape 4"/>
          <p:cNvSpPr/>
          <p:nvPr/>
        </p:nvSpPr>
        <p:spPr>
          <a:xfrm>
            <a:off x="1350645" y="2997518"/>
            <a:ext cx="133350" cy="22860"/>
          </a:xfrm>
          <a:prstGeom prst="rect">
            <a:avLst/>
          </a:prstGeom>
          <a:solidFill>
            <a:srgbClr val="1B1330"/>
          </a:solidFill>
          <a:ln/>
        </p:spPr>
        <p:txBody>
          <a:bodyPr/>
          <a:lstStyle/>
          <a:p>
            <a:endParaRPr lang="en-GH"/>
          </a:p>
        </p:txBody>
      </p:sp>
      <p:sp>
        <p:nvSpPr>
          <p:cNvPr id="7" name="Shape 5"/>
          <p:cNvSpPr/>
          <p:nvPr/>
        </p:nvSpPr>
        <p:spPr>
          <a:xfrm>
            <a:off x="1350645" y="2997518"/>
            <a:ext cx="22860" cy="142875"/>
          </a:xfrm>
          <a:prstGeom prst="rect">
            <a:avLst/>
          </a:prstGeom>
          <a:solidFill>
            <a:srgbClr val="1B1330"/>
          </a:solidFill>
          <a:ln/>
        </p:spPr>
        <p:txBody>
          <a:bodyPr/>
          <a:lstStyle/>
          <a:p>
            <a:endParaRPr lang="en-GH"/>
          </a:p>
        </p:txBody>
      </p:sp>
      <p:sp>
        <p:nvSpPr>
          <p:cNvPr id="8" name="Shape 6"/>
          <p:cNvSpPr/>
          <p:nvPr/>
        </p:nvSpPr>
        <p:spPr>
          <a:xfrm>
            <a:off x="1461135" y="2997518"/>
            <a:ext cx="22860" cy="142875"/>
          </a:xfrm>
          <a:prstGeom prst="rect">
            <a:avLst/>
          </a:prstGeom>
          <a:solidFill>
            <a:srgbClr val="1B1330"/>
          </a:solidFill>
          <a:ln/>
        </p:spPr>
        <p:txBody>
          <a:bodyPr/>
          <a:lstStyle/>
          <a:p>
            <a:endParaRPr lang="en-GH"/>
          </a:p>
        </p:txBody>
      </p:sp>
      <p:sp>
        <p:nvSpPr>
          <p:cNvPr id="9" name="Text 7"/>
          <p:cNvSpPr/>
          <p:nvPr/>
        </p:nvSpPr>
        <p:spPr>
          <a:xfrm>
            <a:off x="1703070" y="2907983"/>
            <a:ext cx="1709928" cy="464820"/>
          </a:xfrm>
          <a:prstGeom prst="rect">
            <a:avLst/>
          </a:prstGeom>
          <a:noFill/>
          <a:ln/>
        </p:spPr>
        <p:txBody>
          <a:bodyPr wrap="square" lIns="25400" tIns="25400" rIns="25400" bIns="25400" rtlCol="0" anchor="t">
            <a:normAutofit/>
          </a:bodyPr>
          <a:lstStyle/>
          <a:p>
            <a:pPr marL="0" indent="0" algn="l">
              <a:buNone/>
            </a:pPr>
            <a:r>
              <a:rPr lang="en-US" sz="2550" dirty="0">
                <a:solidFill>
                  <a:srgbClr val="6E6494"/>
                </a:solidFill>
                <a:latin typeface="Courier New" pitchFamily="34" charset="0"/>
                <a:ea typeface="Courier New" pitchFamily="34" charset="-122"/>
                <a:cs typeface="Courier New" pitchFamily="34" charset="-120"/>
              </a:rPr>
              <a:t>https://</a:t>
            </a:r>
            <a:endParaRPr lang="en-US" sz="2550" dirty="0"/>
          </a:p>
        </p:txBody>
      </p:sp>
      <p:sp>
        <p:nvSpPr>
          <p:cNvPr id="10" name="Text 8"/>
          <p:cNvSpPr/>
          <p:nvPr/>
        </p:nvSpPr>
        <p:spPr>
          <a:xfrm>
            <a:off x="3429000" y="2907983"/>
            <a:ext cx="5771007" cy="464820"/>
          </a:xfrm>
          <a:prstGeom prst="rect">
            <a:avLst/>
          </a:prstGeom>
          <a:noFill/>
          <a:ln/>
        </p:spPr>
        <p:txBody>
          <a:bodyPr wrap="square" lIns="25400" tIns="25400" rIns="25400" bIns="25400" rtlCol="0" anchor="t">
            <a:normAutofit/>
          </a:bodyPr>
          <a:lstStyle/>
          <a:p>
            <a:pPr marL="0" indent="0" algn="l">
              <a:buNone/>
            </a:pPr>
            <a:r>
              <a:rPr lang="en-US" sz="2550" dirty="0">
                <a:solidFill>
                  <a:srgbClr val="1B1330"/>
                </a:solidFill>
                <a:latin typeface="Courier New" pitchFamily="34" charset="0"/>
                <a:ea typeface="Courier New" pitchFamily="34" charset="-122"/>
                <a:cs typeface="Courier New" pitchFamily="34" charset="-120"/>
              </a:rPr>
              <a:t>secure-momo-verify.cf/login</a:t>
            </a:r>
            <a:endParaRPr lang="en-US" sz="2550" dirty="0"/>
          </a:p>
        </p:txBody>
      </p:sp>
      <p:sp>
        <p:nvSpPr>
          <p:cNvPr id="11" name="Text 9"/>
          <p:cNvSpPr/>
          <p:nvPr/>
        </p:nvSpPr>
        <p:spPr>
          <a:xfrm>
            <a:off x="990600" y="4104322"/>
            <a:ext cx="8044815" cy="1409700"/>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2400" dirty="0">
                <a:solidFill>
                  <a:srgbClr val="6E6494"/>
                </a:solidFill>
                <a:latin typeface="Arial" pitchFamily="34" charset="0"/>
                <a:ea typeface="Arial" pitchFamily="34" charset="-122"/>
                <a:cs typeface="Arial" pitchFamily="34" charset="-120"/>
              </a:rPr>
              <a:t>The padlock only promises that the connection is encrypted — not that the people on the other end are honest. Criminals get it for free.</a:t>
            </a:r>
            <a:endParaRPr lang="en-US" sz="2400" dirty="0"/>
          </a:p>
        </p:txBody>
      </p:sp>
      <p:sp>
        <p:nvSpPr>
          <p:cNvPr id="12" name="Text 10"/>
          <p:cNvSpPr/>
          <p:nvPr/>
        </p:nvSpPr>
        <p:spPr>
          <a:xfrm>
            <a:off x="9639300" y="4104322"/>
            <a:ext cx="5029200" cy="1135380"/>
          </a:xfrm>
          <a:prstGeom prst="rect">
            <a:avLst/>
          </a:prstGeom>
          <a:noFill/>
          <a:ln/>
        </p:spPr>
        <p:txBody>
          <a:bodyPr wrap="square" lIns="25400" tIns="25400" rIns="25400" bIns="25400" rtlCol="0" anchor="t">
            <a:normAutofit fontScale="92500" lnSpcReduction="20000"/>
          </a:bodyPr>
          <a:lstStyle/>
          <a:p>
            <a:pPr marL="0" indent="0" algn="l">
              <a:lnSpc>
                <a:spcPct val="90000"/>
              </a:lnSpc>
              <a:buNone/>
            </a:pPr>
            <a:r>
              <a:rPr lang="en-US" sz="9600" b="1" kern="0" spc="-288" dirty="0">
                <a:solidFill>
                  <a:srgbClr val="6D28D9"/>
                </a:solidFill>
                <a:latin typeface="Arial" pitchFamily="34" charset="0"/>
                <a:ea typeface="Arial" pitchFamily="34" charset="-122"/>
                <a:cs typeface="Arial" pitchFamily="34" charset="-120"/>
              </a:rPr>
              <a:t>4 in 5</a:t>
            </a:r>
            <a:endParaRPr lang="en-US" sz="9600" dirty="0"/>
          </a:p>
        </p:txBody>
      </p:sp>
      <p:sp>
        <p:nvSpPr>
          <p:cNvPr id="13" name="Text 11"/>
          <p:cNvSpPr/>
          <p:nvPr/>
        </p:nvSpPr>
        <p:spPr>
          <a:xfrm>
            <a:off x="9639300" y="5392103"/>
            <a:ext cx="4709160" cy="83820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2250" dirty="0">
                <a:solidFill>
                  <a:srgbClr val="6E6494"/>
                </a:solidFill>
                <a:latin typeface="Arial" pitchFamily="34" charset="0"/>
                <a:ea typeface="Arial" pitchFamily="34" charset="-122"/>
                <a:cs typeface="Arial" pitchFamily="34" charset="-120"/>
              </a:rPr>
              <a:t>phishing sites now display the padlock too.</a:t>
            </a:r>
            <a:endParaRPr lang="en-US" sz="2250" dirty="0"/>
          </a:p>
        </p:txBody>
      </p:sp>
      <p:sp>
        <p:nvSpPr>
          <p:cNvPr id="14" name="Text 12"/>
          <p:cNvSpPr/>
          <p:nvPr/>
        </p:nvSpPr>
        <p:spPr>
          <a:xfrm>
            <a:off x="990600" y="9159240"/>
            <a:ext cx="17937480"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B1330"/>
                </a:solidFill>
                <a:latin typeface="Arial" pitchFamily="34" charset="0"/>
                <a:ea typeface="Arial" pitchFamily="34" charset="-122"/>
                <a:cs typeface="Arial" pitchFamily="34" charset="-120"/>
              </a:rPr>
              <a:t>Read the domain, not the lock.</a:t>
            </a:r>
            <a:endParaRPr lang="en-US" sz="2250" dirty="0"/>
          </a:p>
        </p:txBody>
      </p:sp>
      <p:pic>
        <p:nvPicPr>
          <p:cNvPr id="16" name="Picture 15">
            <a:extLst>
              <a:ext uri="{FF2B5EF4-FFF2-40B4-BE49-F238E27FC236}">
                <a16:creationId xmlns:a16="http://schemas.microsoft.com/office/drawing/2014/main" id="{3BB7657E-1F6A-1476-C233-81711A0FFA0E}"/>
              </a:ext>
            </a:extLst>
          </p:cNvPr>
          <p:cNvPicPr>
            <a:picLocks noChangeAspect="1"/>
          </p:cNvPicPr>
          <p:nvPr/>
        </p:nvPicPr>
        <p:blipFill>
          <a:blip r:embed="rId3"/>
          <a:stretch>
            <a:fillRect/>
          </a:stretch>
        </p:blipFill>
        <p:spPr>
          <a:xfrm>
            <a:off x="13538956" y="536597"/>
            <a:ext cx="763058" cy="1025149"/>
          </a:xfrm>
          <a:prstGeom prst="rect">
            <a:avLst/>
          </a:prstGeom>
        </p:spPr>
      </p:pic>
      <p:pic>
        <p:nvPicPr>
          <p:cNvPr id="18" name="Picture 17">
            <a:extLst>
              <a:ext uri="{FF2B5EF4-FFF2-40B4-BE49-F238E27FC236}">
                <a16:creationId xmlns:a16="http://schemas.microsoft.com/office/drawing/2014/main" id="{F9C461F8-D03F-92B0-0ABB-D87445859A0C}"/>
              </a:ext>
            </a:extLst>
          </p:cNvPr>
          <p:cNvPicPr>
            <a:picLocks noChangeAspect="1"/>
          </p:cNvPicPr>
          <p:nvPr/>
        </p:nvPicPr>
        <p:blipFill>
          <a:blip r:embed="rId4"/>
          <a:stretch>
            <a:fillRect/>
          </a:stretch>
        </p:blipFill>
        <p:spPr>
          <a:xfrm>
            <a:off x="14438822" y="567980"/>
            <a:ext cx="2858578" cy="95642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2B0B5E"/>
        </a:solidFill>
        <a:effectLst/>
      </p:bgPr>
    </p:bg>
    <p:spTree>
      <p:nvGrpSpPr>
        <p:cNvPr id="1" name=""/>
        <p:cNvGrpSpPr/>
        <p:nvPr/>
      </p:nvGrpSpPr>
      <p:grpSpPr>
        <a:xfrm>
          <a:off x="0" y="0"/>
          <a:ext cx="0" cy="0"/>
          <a:chOff x="0" y="0"/>
          <a:chExt cx="0" cy="0"/>
        </a:xfrm>
      </p:grpSpPr>
      <p:sp>
        <p:nvSpPr>
          <p:cNvPr id="2" name="Shape 0"/>
          <p:cNvSpPr/>
          <p:nvPr/>
        </p:nvSpPr>
        <p:spPr>
          <a:xfrm>
            <a:off x="13716000" y="6667500"/>
            <a:ext cx="6096000" cy="6096000"/>
          </a:xfrm>
          <a:prstGeom prst="ellipse">
            <a:avLst/>
          </a:prstGeom>
          <a:gradFill rotWithShape="1">
            <a:gsLst>
              <a:gs pos="0">
                <a:srgbClr val="6D28D9">
                  <a:alpha val="45000"/>
                </a:srgbClr>
              </a:gs>
              <a:gs pos="70000">
                <a:srgbClr val="6D28D9">
                  <a:alpha val="0"/>
                </a:srgbClr>
              </a:gs>
            </a:gsLst>
            <a:path path="circle">
              <a:fillToRect l="50000" t="50000" r="50000" b="50000"/>
            </a:path>
          </a:gradFill>
          <a:ln/>
        </p:spPr>
        <p:txBody>
          <a:bodyPr/>
          <a:lstStyle/>
          <a:p>
            <a:endParaRPr lang="en-GH"/>
          </a:p>
        </p:txBody>
      </p:sp>
      <p:sp>
        <p:nvSpPr>
          <p:cNvPr id="3" name="Text 1"/>
          <p:cNvSpPr/>
          <p:nvPr/>
        </p:nvSpPr>
        <p:spPr>
          <a:xfrm>
            <a:off x="990600" y="876300"/>
            <a:ext cx="17937480" cy="335280"/>
          </a:xfrm>
          <a:prstGeom prst="rect">
            <a:avLst/>
          </a:prstGeom>
          <a:noFill/>
          <a:ln/>
        </p:spPr>
        <p:txBody>
          <a:bodyPr wrap="square" lIns="25400" tIns="25400" rIns="25400" bIns="25400" rtlCol="0" anchor="t">
            <a:normAutofit/>
          </a:bodyPr>
          <a:lstStyle/>
          <a:p>
            <a:pPr marL="0" indent="0" algn="l">
              <a:buNone/>
            </a:pPr>
            <a:r>
              <a:rPr lang="en-US" sz="1800" kern="0" spc="288" dirty="0">
                <a:solidFill>
                  <a:srgbClr val="C4B5FD"/>
                </a:solidFill>
                <a:latin typeface="Courier New" pitchFamily="34" charset="0"/>
                <a:ea typeface="Courier New" pitchFamily="34" charset="-122"/>
                <a:cs typeface="Courier New" pitchFamily="34" charset="-120"/>
              </a:rPr>
              <a:t>TWO-FACTOR AUTHENTICATION</a:t>
            </a:r>
            <a:endParaRPr lang="en-US" sz="1800" dirty="0"/>
          </a:p>
        </p:txBody>
      </p:sp>
      <p:sp>
        <p:nvSpPr>
          <p:cNvPr id="4" name="Text 2"/>
          <p:cNvSpPr/>
          <p:nvPr/>
        </p:nvSpPr>
        <p:spPr>
          <a:xfrm>
            <a:off x="990600" y="1402080"/>
            <a:ext cx="17937480" cy="698183"/>
          </a:xfrm>
          <a:prstGeom prst="rect">
            <a:avLst/>
          </a:prstGeom>
          <a:noFill/>
          <a:ln/>
        </p:spPr>
        <p:txBody>
          <a:bodyPr wrap="square" lIns="25400" tIns="25400" rIns="25400" bIns="25400" rtlCol="0" anchor="t">
            <a:normAutofit fontScale="92500" lnSpcReduction="20000"/>
          </a:bodyPr>
          <a:lstStyle/>
          <a:p>
            <a:pPr marL="0" indent="0" algn="l">
              <a:lnSpc>
                <a:spcPct val="105000"/>
              </a:lnSpc>
              <a:buNone/>
            </a:pPr>
            <a:r>
              <a:rPr lang="en-US" sz="4950" b="1" kern="0" spc="-99" dirty="0">
                <a:solidFill>
                  <a:srgbClr val="F4F0FF"/>
                </a:solidFill>
                <a:latin typeface="Arial" pitchFamily="34" charset="0"/>
                <a:ea typeface="Arial" pitchFamily="34" charset="-122"/>
                <a:cs typeface="Arial" pitchFamily="34" charset="-120"/>
              </a:rPr>
              <a:t>SMS codes aren't enough</a:t>
            </a:r>
            <a:endParaRPr lang="en-US" sz="4950" dirty="0"/>
          </a:p>
        </p:txBody>
      </p:sp>
      <p:sp>
        <p:nvSpPr>
          <p:cNvPr id="5" name="Text 3"/>
          <p:cNvSpPr/>
          <p:nvPr/>
        </p:nvSpPr>
        <p:spPr>
          <a:xfrm>
            <a:off x="990600" y="2328863"/>
            <a:ext cx="12165330" cy="1409700"/>
          </a:xfrm>
          <a:prstGeom prst="rect">
            <a:avLst/>
          </a:prstGeom>
          <a:noFill/>
          <a:ln/>
        </p:spPr>
        <p:txBody>
          <a:bodyPr wrap="square" lIns="25400" tIns="25400" rIns="25400" bIns="25400" rtlCol="0" anchor="t">
            <a:normAutofit fontScale="92500" lnSpcReduction="20000"/>
          </a:bodyPr>
          <a:lstStyle/>
          <a:p>
            <a:pPr marL="0" indent="0" algn="l">
              <a:lnSpc>
                <a:spcPct val="150000"/>
              </a:lnSpc>
              <a:buNone/>
            </a:pPr>
            <a:r>
              <a:rPr lang="en-US" sz="2400" dirty="0">
                <a:solidFill>
                  <a:srgbClr val="CDBEF0"/>
                </a:solidFill>
                <a:latin typeface="Arial" pitchFamily="34" charset="0"/>
                <a:ea typeface="Arial" pitchFamily="34" charset="-122"/>
                <a:cs typeface="Arial" pitchFamily="34" charset="-120"/>
              </a:rPr>
              <a:t>In a "SIM swap", a scammer convinces your network to move your number to their SIM — and then receives every text code you would have. The stronger options never touch the phone network.</a:t>
            </a:r>
            <a:endParaRPr lang="en-US" sz="2400" dirty="0"/>
          </a:p>
        </p:txBody>
      </p:sp>
      <p:sp>
        <p:nvSpPr>
          <p:cNvPr id="6" name="Shape 4"/>
          <p:cNvSpPr/>
          <p:nvPr/>
        </p:nvSpPr>
        <p:spPr>
          <a:xfrm>
            <a:off x="990600" y="5107781"/>
            <a:ext cx="16306800" cy="937260"/>
          </a:xfrm>
          <a:prstGeom prst="roundRect">
            <a:avLst>
              <a:gd name="adj" fmla="val 14228"/>
            </a:avLst>
          </a:prstGeom>
          <a:solidFill>
            <a:srgbClr val="EC5C86">
              <a:alpha val="12000"/>
            </a:srgbClr>
          </a:solidFill>
          <a:ln/>
        </p:spPr>
        <p:txBody>
          <a:bodyPr/>
          <a:lstStyle/>
          <a:p>
            <a:endParaRPr lang="en-GH"/>
          </a:p>
        </p:txBody>
      </p:sp>
      <p:sp>
        <p:nvSpPr>
          <p:cNvPr id="7" name="Text 5"/>
          <p:cNvSpPr/>
          <p:nvPr/>
        </p:nvSpPr>
        <p:spPr>
          <a:xfrm>
            <a:off x="1371600" y="5416391"/>
            <a:ext cx="2409825" cy="358140"/>
          </a:xfrm>
          <a:prstGeom prst="rect">
            <a:avLst/>
          </a:prstGeom>
          <a:noFill/>
          <a:ln/>
        </p:spPr>
        <p:txBody>
          <a:bodyPr wrap="square" lIns="25400" tIns="25400" rIns="25400" bIns="25400" rtlCol="0" anchor="t">
            <a:normAutofit/>
          </a:bodyPr>
          <a:lstStyle/>
          <a:p>
            <a:pPr marL="0" indent="0" algn="l">
              <a:buNone/>
            </a:pPr>
            <a:r>
              <a:rPr lang="en-US" sz="1950" dirty="0">
                <a:solidFill>
                  <a:srgbClr val="EC5C86"/>
                </a:solidFill>
                <a:latin typeface="Courier New" pitchFamily="34" charset="0"/>
                <a:ea typeface="Courier New" pitchFamily="34" charset="-122"/>
                <a:cs typeface="Courier New" pitchFamily="34" charset="-120"/>
              </a:rPr>
              <a:t>SMS text code</a:t>
            </a:r>
            <a:endParaRPr lang="en-US" sz="1950" dirty="0"/>
          </a:p>
        </p:txBody>
      </p:sp>
      <p:sp>
        <p:nvSpPr>
          <p:cNvPr id="8" name="Text 6"/>
          <p:cNvSpPr/>
          <p:nvPr/>
        </p:nvSpPr>
        <p:spPr>
          <a:xfrm>
            <a:off x="3867150" y="5393531"/>
            <a:ext cx="6691979" cy="403860"/>
          </a:xfrm>
          <a:prstGeom prst="rect">
            <a:avLst/>
          </a:prstGeom>
          <a:noFill/>
          <a:ln/>
        </p:spPr>
        <p:txBody>
          <a:bodyPr wrap="square" lIns="25400" tIns="25400" rIns="25400" bIns="25400" rtlCol="0" anchor="t">
            <a:normAutofit/>
          </a:bodyPr>
          <a:lstStyle/>
          <a:p>
            <a:pPr marL="0" indent="0" algn="l">
              <a:buNone/>
            </a:pPr>
            <a:r>
              <a:rPr lang="en-US" sz="2250" dirty="0">
                <a:solidFill>
                  <a:srgbClr val="E7DEFB"/>
                </a:solidFill>
                <a:latin typeface="Arial" pitchFamily="34" charset="0"/>
                <a:ea typeface="Arial" pitchFamily="34" charset="-122"/>
                <a:cs typeface="Arial" pitchFamily="34" charset="-120"/>
              </a:rPr>
              <a:t>Weakest — can be intercepted with a SIM swap.</a:t>
            </a:r>
            <a:endParaRPr lang="en-US" sz="2250" dirty="0"/>
          </a:p>
        </p:txBody>
      </p:sp>
      <p:sp>
        <p:nvSpPr>
          <p:cNvPr id="9" name="Shape 7"/>
          <p:cNvSpPr/>
          <p:nvPr/>
        </p:nvSpPr>
        <p:spPr>
          <a:xfrm>
            <a:off x="990600" y="6235541"/>
            <a:ext cx="16306800" cy="1211580"/>
          </a:xfrm>
          <a:prstGeom prst="roundRect">
            <a:avLst>
              <a:gd name="adj" fmla="val 11006"/>
            </a:avLst>
          </a:prstGeom>
          <a:solidFill>
            <a:srgbClr val="C4B5FD">
              <a:alpha val="10000"/>
            </a:srgbClr>
          </a:solidFill>
          <a:ln/>
        </p:spPr>
        <p:txBody>
          <a:bodyPr/>
          <a:lstStyle/>
          <a:p>
            <a:endParaRPr lang="en-GH"/>
          </a:p>
        </p:txBody>
      </p:sp>
      <p:sp>
        <p:nvSpPr>
          <p:cNvPr id="10" name="Text 8"/>
          <p:cNvSpPr/>
          <p:nvPr/>
        </p:nvSpPr>
        <p:spPr>
          <a:xfrm>
            <a:off x="1371600" y="6521291"/>
            <a:ext cx="2266950" cy="678180"/>
          </a:xfrm>
          <a:prstGeom prst="rect">
            <a:avLst/>
          </a:prstGeom>
          <a:noFill/>
          <a:ln/>
        </p:spPr>
        <p:txBody>
          <a:bodyPr wrap="square" lIns="25400" tIns="25400" rIns="25400" bIns="25400" rtlCol="0" anchor="t">
            <a:normAutofit/>
          </a:bodyPr>
          <a:lstStyle/>
          <a:p>
            <a:pPr marL="0" indent="0" algn="l">
              <a:buNone/>
            </a:pPr>
            <a:r>
              <a:rPr lang="en-US" sz="1950" dirty="0">
                <a:solidFill>
                  <a:srgbClr val="C4B5FD"/>
                </a:solidFill>
                <a:latin typeface="Courier New" pitchFamily="34" charset="0"/>
                <a:ea typeface="Courier New" pitchFamily="34" charset="-122"/>
                <a:cs typeface="Courier New" pitchFamily="34" charset="-120"/>
              </a:rPr>
              <a:t>Authenticator app</a:t>
            </a:r>
            <a:endParaRPr lang="en-US" sz="1950" dirty="0"/>
          </a:p>
        </p:txBody>
      </p:sp>
      <p:sp>
        <p:nvSpPr>
          <p:cNvPr id="11" name="Text 9"/>
          <p:cNvSpPr/>
          <p:nvPr/>
        </p:nvSpPr>
        <p:spPr>
          <a:xfrm>
            <a:off x="3867150" y="6658451"/>
            <a:ext cx="8668822" cy="403860"/>
          </a:xfrm>
          <a:prstGeom prst="rect">
            <a:avLst/>
          </a:prstGeom>
          <a:noFill/>
          <a:ln/>
        </p:spPr>
        <p:txBody>
          <a:bodyPr wrap="square" lIns="25400" tIns="25400" rIns="25400" bIns="25400" rtlCol="0" anchor="t">
            <a:normAutofit/>
          </a:bodyPr>
          <a:lstStyle/>
          <a:p>
            <a:pPr marL="0" indent="0" algn="l">
              <a:buNone/>
            </a:pPr>
            <a:r>
              <a:rPr lang="en-US" sz="2250" dirty="0">
                <a:solidFill>
                  <a:srgbClr val="E7DEFB"/>
                </a:solidFill>
                <a:latin typeface="Arial" pitchFamily="34" charset="0"/>
                <a:ea typeface="Arial" pitchFamily="34" charset="-122"/>
                <a:cs typeface="Arial" pitchFamily="34" charset="-120"/>
              </a:rPr>
              <a:t>Better — the code is generated on your device and never sent.</a:t>
            </a:r>
            <a:endParaRPr lang="en-US" sz="2250" dirty="0"/>
          </a:p>
        </p:txBody>
      </p:sp>
      <p:sp>
        <p:nvSpPr>
          <p:cNvPr id="12" name="Shape 10"/>
          <p:cNvSpPr/>
          <p:nvPr/>
        </p:nvSpPr>
        <p:spPr>
          <a:xfrm>
            <a:off x="990600" y="7637622"/>
            <a:ext cx="16306800" cy="937260"/>
          </a:xfrm>
          <a:prstGeom prst="roundRect">
            <a:avLst>
              <a:gd name="adj" fmla="val 14228"/>
            </a:avLst>
          </a:prstGeom>
          <a:solidFill>
            <a:srgbClr val="8B5CF6">
              <a:alpha val="22000"/>
            </a:srgbClr>
          </a:solidFill>
          <a:ln/>
        </p:spPr>
        <p:txBody>
          <a:bodyPr/>
          <a:lstStyle/>
          <a:p>
            <a:endParaRPr lang="en-GH"/>
          </a:p>
        </p:txBody>
      </p:sp>
      <p:sp>
        <p:nvSpPr>
          <p:cNvPr id="13" name="Text 11"/>
          <p:cNvSpPr/>
          <p:nvPr/>
        </p:nvSpPr>
        <p:spPr>
          <a:xfrm>
            <a:off x="1371600" y="7946231"/>
            <a:ext cx="2409825" cy="358140"/>
          </a:xfrm>
          <a:prstGeom prst="rect">
            <a:avLst/>
          </a:prstGeom>
          <a:noFill/>
          <a:ln/>
        </p:spPr>
        <p:txBody>
          <a:bodyPr wrap="square" lIns="25400" tIns="25400" rIns="25400" bIns="25400" rtlCol="0" anchor="t">
            <a:normAutofit/>
          </a:bodyPr>
          <a:lstStyle/>
          <a:p>
            <a:pPr marL="0" indent="0" algn="l">
              <a:buNone/>
            </a:pPr>
            <a:r>
              <a:rPr lang="en-US" sz="1950" dirty="0">
                <a:solidFill>
                  <a:srgbClr val="FFFFFF"/>
                </a:solidFill>
                <a:latin typeface="Courier New" pitchFamily="34" charset="0"/>
                <a:ea typeface="Courier New" pitchFamily="34" charset="-122"/>
                <a:cs typeface="Courier New" pitchFamily="34" charset="-120"/>
              </a:rPr>
              <a:t>Passkey / key</a:t>
            </a:r>
            <a:endParaRPr lang="en-US" sz="1950" dirty="0"/>
          </a:p>
        </p:txBody>
      </p:sp>
      <p:sp>
        <p:nvSpPr>
          <p:cNvPr id="14" name="Text 12"/>
          <p:cNvSpPr/>
          <p:nvPr/>
        </p:nvSpPr>
        <p:spPr>
          <a:xfrm>
            <a:off x="3867150" y="7923372"/>
            <a:ext cx="6755237" cy="403860"/>
          </a:xfrm>
          <a:prstGeom prst="rect">
            <a:avLst/>
          </a:prstGeom>
          <a:noFill/>
          <a:ln/>
        </p:spPr>
        <p:txBody>
          <a:bodyPr wrap="square" lIns="25400" tIns="25400" rIns="25400" bIns="25400" rtlCol="0" anchor="t">
            <a:normAutofit/>
          </a:bodyPr>
          <a:lstStyle/>
          <a:p>
            <a:pPr marL="0" indent="0" algn="l">
              <a:buNone/>
            </a:pPr>
            <a:r>
              <a:rPr lang="en-US" sz="2250" dirty="0">
                <a:solidFill>
                  <a:srgbClr val="FFFFFF"/>
                </a:solidFill>
                <a:latin typeface="Arial" pitchFamily="34" charset="0"/>
                <a:ea typeface="Arial" pitchFamily="34" charset="-122"/>
                <a:cs typeface="Arial" pitchFamily="34" charset="-120"/>
              </a:rPr>
              <a:t>Strongest — nothing to phish, intercept, or steal.</a:t>
            </a:r>
            <a:endParaRPr lang="en-US" sz="2250" dirty="0"/>
          </a:p>
        </p:txBody>
      </p:sp>
      <p:pic>
        <p:nvPicPr>
          <p:cNvPr id="16" name="Picture 15">
            <a:extLst>
              <a:ext uri="{FF2B5EF4-FFF2-40B4-BE49-F238E27FC236}">
                <a16:creationId xmlns:a16="http://schemas.microsoft.com/office/drawing/2014/main" id="{3ECD9425-4987-4679-9BEA-B66D1D37D43D}"/>
              </a:ext>
            </a:extLst>
          </p:cNvPr>
          <p:cNvPicPr>
            <a:picLocks noChangeAspect="1"/>
          </p:cNvPicPr>
          <p:nvPr/>
        </p:nvPicPr>
        <p:blipFill>
          <a:blip r:embed="rId3"/>
          <a:stretch>
            <a:fillRect/>
          </a:stretch>
        </p:blipFill>
        <p:spPr>
          <a:xfrm>
            <a:off x="13538956" y="536597"/>
            <a:ext cx="763058" cy="1025149"/>
          </a:xfrm>
          <a:prstGeom prst="rect">
            <a:avLst/>
          </a:prstGeom>
        </p:spPr>
      </p:pic>
      <p:pic>
        <p:nvPicPr>
          <p:cNvPr id="18" name="Picture 17">
            <a:extLst>
              <a:ext uri="{FF2B5EF4-FFF2-40B4-BE49-F238E27FC236}">
                <a16:creationId xmlns:a16="http://schemas.microsoft.com/office/drawing/2014/main" id="{5144F993-6AE7-5DA9-E08F-E67B7B37ED72}"/>
              </a:ext>
            </a:extLst>
          </p:cNvPr>
          <p:cNvPicPr>
            <a:picLocks noChangeAspect="1"/>
          </p:cNvPicPr>
          <p:nvPr/>
        </p:nvPicPr>
        <p:blipFill>
          <a:blip r:embed="rId4"/>
          <a:stretch>
            <a:fillRect/>
          </a:stretch>
        </p:blipFill>
        <p:spPr>
          <a:xfrm>
            <a:off x="14438822" y="567980"/>
            <a:ext cx="2858578" cy="956421"/>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CFBFE"/>
        </a:solidFill>
        <a:effectLst/>
      </p:bgPr>
    </p:bg>
    <p:spTree>
      <p:nvGrpSpPr>
        <p:cNvPr id="1" name=""/>
        <p:cNvGrpSpPr/>
        <p:nvPr/>
      </p:nvGrpSpPr>
      <p:grpSpPr>
        <a:xfrm>
          <a:off x="0" y="0"/>
          <a:ext cx="0" cy="0"/>
          <a:chOff x="0" y="0"/>
          <a:chExt cx="0" cy="0"/>
        </a:xfrm>
      </p:grpSpPr>
      <p:sp>
        <p:nvSpPr>
          <p:cNvPr id="2" name="Text 0"/>
          <p:cNvSpPr/>
          <p:nvPr/>
        </p:nvSpPr>
        <p:spPr>
          <a:xfrm>
            <a:off x="990600" y="876300"/>
            <a:ext cx="17937480" cy="335280"/>
          </a:xfrm>
          <a:prstGeom prst="rect">
            <a:avLst/>
          </a:prstGeom>
          <a:noFill/>
          <a:ln/>
        </p:spPr>
        <p:txBody>
          <a:bodyPr wrap="square" lIns="25400" tIns="25400" rIns="25400" bIns="25400" rtlCol="0" anchor="t">
            <a:normAutofit/>
          </a:bodyPr>
          <a:lstStyle/>
          <a:p>
            <a:pPr marL="0" indent="0" algn="l">
              <a:buNone/>
            </a:pPr>
            <a:r>
              <a:rPr lang="en-US" sz="1800" kern="0" spc="288" dirty="0">
                <a:solidFill>
                  <a:srgbClr val="8B5CF6"/>
                </a:solidFill>
                <a:latin typeface="Courier New" pitchFamily="34" charset="0"/>
                <a:ea typeface="Courier New" pitchFamily="34" charset="-122"/>
                <a:cs typeface="Courier New" pitchFamily="34" charset="-120"/>
              </a:rPr>
              <a:t>THE HUMAN FACTOR</a:t>
            </a:r>
            <a:endParaRPr lang="en-US" sz="1800" dirty="0"/>
          </a:p>
        </p:txBody>
      </p:sp>
      <p:sp>
        <p:nvSpPr>
          <p:cNvPr id="3" name="Text 1"/>
          <p:cNvSpPr/>
          <p:nvPr/>
        </p:nvSpPr>
        <p:spPr>
          <a:xfrm>
            <a:off x="990600" y="1402080"/>
            <a:ext cx="17937480" cy="698183"/>
          </a:xfrm>
          <a:prstGeom prst="rect">
            <a:avLst/>
          </a:prstGeom>
          <a:noFill/>
          <a:ln/>
        </p:spPr>
        <p:txBody>
          <a:bodyPr wrap="square" lIns="25400" tIns="25400" rIns="25400" bIns="25400" rtlCol="0" anchor="t">
            <a:normAutofit fontScale="92500" lnSpcReduction="20000"/>
          </a:bodyPr>
          <a:lstStyle/>
          <a:p>
            <a:pPr marL="0" indent="0" algn="l">
              <a:lnSpc>
                <a:spcPct val="105000"/>
              </a:lnSpc>
              <a:buNone/>
            </a:pPr>
            <a:r>
              <a:rPr lang="en-US" sz="4950" b="1" kern="0" spc="-99" dirty="0">
                <a:solidFill>
                  <a:srgbClr val="1B1330"/>
                </a:solidFill>
                <a:latin typeface="Arial" pitchFamily="34" charset="0"/>
                <a:ea typeface="Arial" pitchFamily="34" charset="-122"/>
                <a:cs typeface="Arial" pitchFamily="34" charset="-120"/>
              </a:rPr>
              <a:t>You are the target, not the system</a:t>
            </a:r>
            <a:endParaRPr lang="en-US" sz="4950" dirty="0"/>
          </a:p>
        </p:txBody>
      </p:sp>
      <p:sp>
        <p:nvSpPr>
          <p:cNvPr id="4" name="Text 2"/>
          <p:cNvSpPr/>
          <p:nvPr/>
        </p:nvSpPr>
        <p:spPr>
          <a:xfrm>
            <a:off x="990600" y="4460081"/>
            <a:ext cx="6286500" cy="1657350"/>
          </a:xfrm>
          <a:prstGeom prst="rect">
            <a:avLst/>
          </a:prstGeom>
          <a:noFill/>
          <a:ln/>
        </p:spPr>
        <p:txBody>
          <a:bodyPr wrap="square" lIns="25400" tIns="25400" rIns="25400" bIns="25400" rtlCol="0" anchor="t">
            <a:normAutofit fontScale="92500" lnSpcReduction="20000"/>
          </a:bodyPr>
          <a:lstStyle/>
          <a:p>
            <a:pPr marL="0" indent="0" algn="l">
              <a:lnSpc>
                <a:spcPct val="85000"/>
              </a:lnSpc>
              <a:buNone/>
            </a:pPr>
            <a:r>
              <a:rPr lang="en-US" sz="15000" b="1" kern="0" spc="-450" dirty="0">
                <a:solidFill>
                  <a:srgbClr val="6D28D9"/>
                </a:solidFill>
                <a:latin typeface="Arial" pitchFamily="34" charset="0"/>
                <a:ea typeface="Arial" pitchFamily="34" charset="-122"/>
                <a:cs typeface="Arial" pitchFamily="34" charset="-120"/>
              </a:rPr>
              <a:t>3</a:t>
            </a:r>
            <a:r>
              <a:rPr lang="en-US" sz="7200" kern="0" spc="-450" dirty="0">
                <a:solidFill>
                  <a:srgbClr val="6E6494"/>
                </a:solidFill>
                <a:latin typeface="Arial" pitchFamily="34" charset="0"/>
                <a:ea typeface="Arial" pitchFamily="34" charset="-122"/>
                <a:cs typeface="Arial" pitchFamily="34" charset="-120"/>
              </a:rPr>
              <a:t>in</a:t>
            </a:r>
            <a:r>
              <a:rPr lang="en-US" sz="15000" b="1" kern="0" spc="-450" dirty="0">
                <a:solidFill>
                  <a:srgbClr val="6D28D9"/>
                </a:solidFill>
                <a:latin typeface="Arial" pitchFamily="34" charset="0"/>
                <a:ea typeface="Arial" pitchFamily="34" charset="-122"/>
                <a:cs typeface="Arial" pitchFamily="34" charset="-120"/>
              </a:rPr>
              <a:t>4</a:t>
            </a:r>
            <a:endParaRPr lang="en-US" sz="15000" dirty="0"/>
          </a:p>
        </p:txBody>
      </p:sp>
      <p:sp>
        <p:nvSpPr>
          <p:cNvPr id="5" name="Text 3"/>
          <p:cNvSpPr/>
          <p:nvPr/>
        </p:nvSpPr>
        <p:spPr>
          <a:xfrm>
            <a:off x="990600" y="6346031"/>
            <a:ext cx="5101590" cy="1238250"/>
          </a:xfrm>
          <a:prstGeom prst="rect">
            <a:avLst/>
          </a:prstGeom>
          <a:noFill/>
          <a:ln/>
        </p:spPr>
        <p:txBody>
          <a:bodyPr wrap="square" lIns="25400" tIns="25400" rIns="25400" bIns="25400" rtlCol="0" anchor="t">
            <a:normAutofit fontScale="92500"/>
          </a:bodyPr>
          <a:lstStyle/>
          <a:p>
            <a:pPr marL="0" indent="0" algn="l">
              <a:lnSpc>
                <a:spcPct val="140000"/>
              </a:lnSpc>
              <a:buNone/>
            </a:pPr>
            <a:r>
              <a:rPr lang="en-US" sz="2250" dirty="0">
                <a:solidFill>
                  <a:srgbClr val="6E6494"/>
                </a:solidFill>
                <a:latin typeface="Arial" pitchFamily="34" charset="0"/>
                <a:ea typeface="Arial" pitchFamily="34" charset="-122"/>
                <a:cs typeface="Arial" pitchFamily="34" charset="-120"/>
              </a:rPr>
              <a:t>data breaches involve a person being tricked — not a system being broken into.</a:t>
            </a:r>
            <a:endParaRPr lang="en-US" sz="2250" dirty="0"/>
          </a:p>
        </p:txBody>
      </p:sp>
      <p:sp>
        <p:nvSpPr>
          <p:cNvPr id="6" name="Shape 4"/>
          <p:cNvSpPr/>
          <p:nvPr/>
        </p:nvSpPr>
        <p:spPr>
          <a:xfrm>
            <a:off x="7543800" y="4841081"/>
            <a:ext cx="15240" cy="2324100"/>
          </a:xfrm>
          <a:prstGeom prst="rect">
            <a:avLst/>
          </a:prstGeom>
          <a:solidFill>
            <a:srgbClr val="F1ECFB"/>
          </a:solidFill>
          <a:ln/>
        </p:spPr>
        <p:txBody>
          <a:bodyPr/>
          <a:lstStyle/>
          <a:p>
            <a:endParaRPr lang="en-GH"/>
          </a:p>
        </p:txBody>
      </p:sp>
      <p:sp>
        <p:nvSpPr>
          <p:cNvPr id="7" name="Text 5"/>
          <p:cNvSpPr/>
          <p:nvPr/>
        </p:nvSpPr>
        <p:spPr>
          <a:xfrm>
            <a:off x="8244840" y="4841081"/>
            <a:ext cx="9324137" cy="1143000"/>
          </a:xfrm>
          <a:prstGeom prst="rect">
            <a:avLst/>
          </a:prstGeom>
          <a:noFill/>
          <a:ln/>
        </p:spPr>
        <p:txBody>
          <a:bodyPr wrap="square" lIns="25400" tIns="25400" rIns="25400" bIns="25400" rtlCol="0" anchor="t">
            <a:normAutofit fontScale="92500" lnSpcReduction="20000"/>
          </a:bodyPr>
          <a:lstStyle/>
          <a:p>
            <a:pPr marL="0" indent="0" algn="l">
              <a:lnSpc>
                <a:spcPct val="145000"/>
              </a:lnSpc>
              <a:buNone/>
            </a:pPr>
            <a:r>
              <a:rPr lang="en-US" sz="3000" dirty="0">
                <a:solidFill>
                  <a:srgbClr val="1B1330"/>
                </a:solidFill>
                <a:latin typeface="Arial" pitchFamily="34" charset="0"/>
                <a:ea typeface="Arial" pitchFamily="34" charset="-122"/>
                <a:cs typeface="Arial" pitchFamily="34" charset="-120"/>
              </a:rPr>
              <a:t>Attackers rarely pick the lock. They simply ask you to open the door.</a:t>
            </a:r>
            <a:endParaRPr lang="en-US" sz="3000" dirty="0"/>
          </a:p>
        </p:txBody>
      </p:sp>
      <p:sp>
        <p:nvSpPr>
          <p:cNvPr id="8" name="Text 6"/>
          <p:cNvSpPr/>
          <p:nvPr/>
        </p:nvSpPr>
        <p:spPr>
          <a:xfrm>
            <a:off x="8244840" y="6250781"/>
            <a:ext cx="9324137" cy="95250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2400" dirty="0">
                <a:solidFill>
                  <a:srgbClr val="6E6494"/>
                </a:solidFill>
                <a:latin typeface="Arial" pitchFamily="34" charset="0"/>
                <a:ea typeface="Arial" pitchFamily="34" charset="-122"/>
                <a:cs typeface="Arial" pitchFamily="34" charset="-120"/>
              </a:rPr>
              <a:t>A moment of suspicion is worth more than any software. You are the firewall.</a:t>
            </a:r>
            <a:endParaRPr lang="en-US" sz="2400" dirty="0"/>
          </a:p>
        </p:txBody>
      </p:sp>
      <p:pic>
        <p:nvPicPr>
          <p:cNvPr id="10" name="Picture 9">
            <a:extLst>
              <a:ext uri="{FF2B5EF4-FFF2-40B4-BE49-F238E27FC236}">
                <a16:creationId xmlns:a16="http://schemas.microsoft.com/office/drawing/2014/main" id="{935C1143-9853-708D-ACD7-0BD02D5BD90B}"/>
              </a:ext>
            </a:extLst>
          </p:cNvPr>
          <p:cNvPicPr>
            <a:picLocks noChangeAspect="1"/>
          </p:cNvPicPr>
          <p:nvPr/>
        </p:nvPicPr>
        <p:blipFill>
          <a:blip r:embed="rId3"/>
          <a:stretch>
            <a:fillRect/>
          </a:stretch>
        </p:blipFill>
        <p:spPr>
          <a:xfrm>
            <a:off x="13538956" y="536597"/>
            <a:ext cx="763058" cy="1025149"/>
          </a:xfrm>
          <a:prstGeom prst="rect">
            <a:avLst/>
          </a:prstGeom>
        </p:spPr>
      </p:pic>
      <p:pic>
        <p:nvPicPr>
          <p:cNvPr id="12" name="Picture 11">
            <a:extLst>
              <a:ext uri="{FF2B5EF4-FFF2-40B4-BE49-F238E27FC236}">
                <a16:creationId xmlns:a16="http://schemas.microsoft.com/office/drawing/2014/main" id="{A99D6ABE-35D2-3A7D-F1DA-1EBCE744CF73}"/>
              </a:ext>
            </a:extLst>
          </p:cNvPr>
          <p:cNvPicPr>
            <a:picLocks noChangeAspect="1"/>
          </p:cNvPicPr>
          <p:nvPr/>
        </p:nvPicPr>
        <p:blipFill>
          <a:blip r:embed="rId4"/>
          <a:stretch>
            <a:fillRect/>
          </a:stretch>
        </p:blipFill>
        <p:spPr>
          <a:xfrm>
            <a:off x="14438822" y="567980"/>
            <a:ext cx="2858578" cy="95642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2B0B5E"/>
        </a:solidFill>
        <a:effectLst/>
      </p:bgPr>
    </p:bg>
    <p:spTree>
      <p:nvGrpSpPr>
        <p:cNvPr id="1" name=""/>
        <p:cNvGrpSpPr/>
        <p:nvPr/>
      </p:nvGrpSpPr>
      <p:grpSpPr>
        <a:xfrm>
          <a:off x="0" y="0"/>
          <a:ext cx="0" cy="0"/>
          <a:chOff x="0" y="0"/>
          <a:chExt cx="0" cy="0"/>
        </a:xfrm>
      </p:grpSpPr>
      <p:sp>
        <p:nvSpPr>
          <p:cNvPr id="2" name="Shape 0"/>
          <p:cNvSpPr/>
          <p:nvPr/>
        </p:nvSpPr>
        <p:spPr>
          <a:xfrm>
            <a:off x="-1524000" y="-2095500"/>
            <a:ext cx="5715000" cy="5715000"/>
          </a:xfrm>
          <a:prstGeom prst="ellipse">
            <a:avLst/>
          </a:prstGeom>
          <a:gradFill rotWithShape="1">
            <a:gsLst>
              <a:gs pos="0">
                <a:srgbClr val="8B5CF6">
                  <a:alpha val="38000"/>
                </a:srgbClr>
              </a:gs>
              <a:gs pos="70000">
                <a:srgbClr val="8B5CF6">
                  <a:alpha val="0"/>
                </a:srgbClr>
              </a:gs>
            </a:gsLst>
            <a:path path="circle">
              <a:fillToRect l="50000" t="50000" r="50000" b="50000"/>
            </a:path>
          </a:gradFill>
          <a:ln/>
        </p:spPr>
        <p:txBody>
          <a:bodyPr/>
          <a:lstStyle/>
          <a:p>
            <a:endParaRPr lang="en-GH"/>
          </a:p>
        </p:txBody>
      </p:sp>
      <p:sp>
        <p:nvSpPr>
          <p:cNvPr id="3" name="Text 1"/>
          <p:cNvSpPr/>
          <p:nvPr/>
        </p:nvSpPr>
        <p:spPr>
          <a:xfrm>
            <a:off x="990600" y="876300"/>
            <a:ext cx="17937480" cy="335280"/>
          </a:xfrm>
          <a:prstGeom prst="rect">
            <a:avLst/>
          </a:prstGeom>
          <a:noFill/>
          <a:ln/>
        </p:spPr>
        <p:txBody>
          <a:bodyPr wrap="square" lIns="25400" tIns="25400" rIns="25400" bIns="25400" rtlCol="0" anchor="t">
            <a:normAutofit/>
          </a:bodyPr>
          <a:lstStyle/>
          <a:p>
            <a:pPr marL="0" indent="0" algn="l">
              <a:buNone/>
            </a:pPr>
            <a:r>
              <a:rPr lang="en-US" sz="1800" kern="0" spc="288" dirty="0">
                <a:solidFill>
                  <a:srgbClr val="C4B5FD"/>
                </a:solidFill>
                <a:latin typeface="Courier New" pitchFamily="34" charset="0"/>
                <a:ea typeface="Courier New" pitchFamily="34" charset="-122"/>
                <a:cs typeface="Courier New" pitchFamily="34" charset="-120"/>
              </a:rPr>
              <a:t>PRIVACY · METADATA</a:t>
            </a:r>
            <a:endParaRPr lang="en-US" sz="1800" dirty="0"/>
          </a:p>
        </p:txBody>
      </p:sp>
      <p:sp>
        <p:nvSpPr>
          <p:cNvPr id="4" name="Text 2"/>
          <p:cNvSpPr/>
          <p:nvPr/>
        </p:nvSpPr>
        <p:spPr>
          <a:xfrm>
            <a:off x="990600" y="1402080"/>
            <a:ext cx="17937480" cy="698183"/>
          </a:xfrm>
          <a:prstGeom prst="rect">
            <a:avLst/>
          </a:prstGeom>
          <a:noFill/>
          <a:ln/>
        </p:spPr>
        <p:txBody>
          <a:bodyPr wrap="square" lIns="25400" tIns="25400" rIns="25400" bIns="25400" rtlCol="0" anchor="t">
            <a:normAutofit fontScale="92500" lnSpcReduction="20000"/>
          </a:bodyPr>
          <a:lstStyle/>
          <a:p>
            <a:pPr marL="0" indent="0" algn="l">
              <a:lnSpc>
                <a:spcPct val="105000"/>
              </a:lnSpc>
              <a:buNone/>
            </a:pPr>
            <a:r>
              <a:rPr lang="en-US" sz="4950" b="1" kern="0" spc="-99" dirty="0">
                <a:solidFill>
                  <a:srgbClr val="F4F0FF"/>
                </a:solidFill>
                <a:latin typeface="Arial" pitchFamily="34" charset="0"/>
                <a:ea typeface="Arial" pitchFamily="34" charset="-122"/>
                <a:cs typeface="Arial" pitchFamily="34" charset="-120"/>
              </a:rPr>
              <a:t>Your photos reveal where you are</a:t>
            </a:r>
            <a:endParaRPr lang="en-US" sz="4950" dirty="0"/>
          </a:p>
        </p:txBody>
      </p:sp>
      <p:sp>
        <p:nvSpPr>
          <p:cNvPr id="5" name="Text 3"/>
          <p:cNvSpPr/>
          <p:nvPr/>
        </p:nvSpPr>
        <p:spPr>
          <a:xfrm>
            <a:off x="990600" y="5168741"/>
            <a:ext cx="7063740" cy="1455420"/>
          </a:xfrm>
          <a:prstGeom prst="rect">
            <a:avLst/>
          </a:prstGeom>
          <a:noFill/>
          <a:ln/>
        </p:spPr>
        <p:txBody>
          <a:bodyPr wrap="square" lIns="25400" tIns="25400" rIns="25400" bIns="25400" rtlCol="0" anchor="t">
            <a:normAutofit fontScale="92500" lnSpcReduction="20000"/>
          </a:bodyPr>
          <a:lstStyle/>
          <a:p>
            <a:pPr marL="0" indent="0" algn="l">
              <a:lnSpc>
                <a:spcPct val="155000"/>
              </a:lnSpc>
              <a:buNone/>
            </a:pPr>
            <a:r>
              <a:rPr lang="en-US" sz="2400" dirty="0">
                <a:solidFill>
                  <a:srgbClr val="CDBEF0"/>
                </a:solidFill>
                <a:latin typeface="Arial" pitchFamily="34" charset="0"/>
                <a:ea typeface="Arial" pitchFamily="34" charset="-122"/>
                <a:cs typeface="Arial" pitchFamily="34" charset="-120"/>
              </a:rPr>
              <a:t>Every photo your phone takes can carry hidden details. Share it unedited and you may be handing over the exact spot it was taken.</a:t>
            </a:r>
            <a:endParaRPr lang="en-US" sz="2400" dirty="0"/>
          </a:p>
        </p:txBody>
      </p:sp>
      <p:sp>
        <p:nvSpPr>
          <p:cNvPr id="6" name="Shape 4"/>
          <p:cNvSpPr/>
          <p:nvPr/>
        </p:nvSpPr>
        <p:spPr>
          <a:xfrm>
            <a:off x="8534400" y="4383881"/>
            <a:ext cx="6096000" cy="2987040"/>
          </a:xfrm>
          <a:prstGeom prst="roundRect">
            <a:avLst>
              <a:gd name="adj" fmla="val 5102"/>
            </a:avLst>
          </a:prstGeom>
          <a:solidFill>
            <a:srgbClr val="FFFFFF">
              <a:alpha val="5000"/>
            </a:srgbClr>
          </a:solidFill>
          <a:ln w="7620">
            <a:solidFill>
              <a:srgbClr val="C4B5FD">
                <a:alpha val="22000"/>
              </a:srgbClr>
            </a:solidFill>
            <a:prstDash val="solid"/>
          </a:ln>
        </p:spPr>
        <p:txBody>
          <a:bodyPr/>
          <a:lstStyle/>
          <a:p>
            <a:endParaRPr lang="en-GH"/>
          </a:p>
        </p:txBody>
      </p:sp>
      <p:sp>
        <p:nvSpPr>
          <p:cNvPr id="7" name="Text 5"/>
          <p:cNvSpPr/>
          <p:nvPr/>
        </p:nvSpPr>
        <p:spPr>
          <a:xfrm>
            <a:off x="8961120" y="4772501"/>
            <a:ext cx="5766816" cy="358140"/>
          </a:xfrm>
          <a:prstGeom prst="rect">
            <a:avLst/>
          </a:prstGeom>
          <a:noFill/>
          <a:ln/>
        </p:spPr>
        <p:txBody>
          <a:bodyPr wrap="square" lIns="25400" tIns="25400" rIns="25400" bIns="25400" rtlCol="0" anchor="t">
            <a:normAutofit/>
          </a:bodyPr>
          <a:lstStyle/>
          <a:p>
            <a:pPr marL="0" indent="0" algn="l">
              <a:buNone/>
            </a:pPr>
            <a:r>
              <a:rPr lang="en-US" sz="1950" dirty="0">
                <a:solidFill>
                  <a:srgbClr val="FFFFFF"/>
                </a:solidFill>
                <a:latin typeface="Courier New" pitchFamily="34" charset="0"/>
                <a:ea typeface="Courier New" pitchFamily="34" charset="-122"/>
                <a:cs typeface="Courier New" pitchFamily="34" charset="-120"/>
              </a:rPr>
              <a:t>IMG_4471.JPG</a:t>
            </a:r>
            <a:endParaRPr lang="en-US" sz="1950" dirty="0"/>
          </a:p>
        </p:txBody>
      </p:sp>
      <p:sp>
        <p:nvSpPr>
          <p:cNvPr id="8" name="Text 6"/>
          <p:cNvSpPr/>
          <p:nvPr/>
        </p:nvSpPr>
        <p:spPr>
          <a:xfrm>
            <a:off x="8961120" y="5359241"/>
            <a:ext cx="1264920" cy="678180"/>
          </a:xfrm>
          <a:prstGeom prst="rect">
            <a:avLst/>
          </a:prstGeom>
          <a:noFill/>
          <a:ln/>
        </p:spPr>
        <p:txBody>
          <a:bodyPr wrap="square" lIns="25400" tIns="25400" rIns="25400" bIns="25400" rtlCol="0" anchor="t">
            <a:normAutofit/>
          </a:bodyPr>
          <a:lstStyle/>
          <a:p>
            <a:pPr marL="0" indent="0" algn="l">
              <a:buNone/>
            </a:pPr>
            <a:r>
              <a:rPr lang="en-US" sz="1950" dirty="0">
                <a:solidFill>
                  <a:srgbClr val="9B8AC4"/>
                </a:solidFill>
                <a:latin typeface="Courier New" pitchFamily="34" charset="0"/>
                <a:ea typeface="Courier New" pitchFamily="34" charset="-122"/>
                <a:cs typeface="Courier New" pitchFamily="34" charset="-120"/>
              </a:rPr>
              <a:t>Location</a:t>
            </a:r>
            <a:endParaRPr lang="en-US" sz="1950" dirty="0"/>
          </a:p>
        </p:txBody>
      </p:sp>
      <p:sp>
        <p:nvSpPr>
          <p:cNvPr id="9" name="Text 7"/>
          <p:cNvSpPr/>
          <p:nvPr/>
        </p:nvSpPr>
        <p:spPr>
          <a:xfrm>
            <a:off x="10492740" y="5359241"/>
            <a:ext cx="3822268" cy="678180"/>
          </a:xfrm>
          <a:prstGeom prst="rect">
            <a:avLst/>
          </a:prstGeom>
          <a:noFill/>
          <a:ln/>
        </p:spPr>
        <p:txBody>
          <a:bodyPr wrap="square" lIns="25400" tIns="25400" rIns="25400" bIns="25400" rtlCol="0" anchor="t">
            <a:normAutofit/>
          </a:bodyPr>
          <a:lstStyle/>
          <a:p>
            <a:pPr marL="0" indent="0" algn="l">
              <a:buNone/>
            </a:pPr>
            <a:r>
              <a:rPr lang="en-US" sz="1950" dirty="0">
                <a:solidFill>
                  <a:srgbClr val="F4D06F"/>
                </a:solidFill>
                <a:latin typeface="Courier New" pitchFamily="34" charset="0"/>
                <a:ea typeface="Courier New" pitchFamily="34" charset="-122"/>
                <a:cs typeface="Courier New" pitchFamily="34" charset="-120"/>
              </a:rPr>
              <a:t>5.6037° N, 0.1870° W (Accra)</a:t>
            </a:r>
            <a:endParaRPr lang="en-US" sz="1950" dirty="0"/>
          </a:p>
        </p:txBody>
      </p:sp>
      <p:sp>
        <p:nvSpPr>
          <p:cNvPr id="10" name="Text 8"/>
          <p:cNvSpPr/>
          <p:nvPr/>
        </p:nvSpPr>
        <p:spPr>
          <a:xfrm>
            <a:off x="8961120" y="6170772"/>
            <a:ext cx="1264920" cy="358140"/>
          </a:xfrm>
          <a:prstGeom prst="rect">
            <a:avLst/>
          </a:prstGeom>
          <a:noFill/>
          <a:ln/>
        </p:spPr>
        <p:txBody>
          <a:bodyPr wrap="square" lIns="25400" tIns="25400" rIns="25400" bIns="25400" rtlCol="0" anchor="t">
            <a:normAutofit/>
          </a:bodyPr>
          <a:lstStyle/>
          <a:p>
            <a:pPr marL="0" indent="0" algn="l">
              <a:buNone/>
            </a:pPr>
            <a:r>
              <a:rPr lang="en-US" sz="1950" dirty="0">
                <a:solidFill>
                  <a:srgbClr val="9B8AC4"/>
                </a:solidFill>
                <a:latin typeface="Courier New" pitchFamily="34" charset="0"/>
                <a:ea typeface="Courier New" pitchFamily="34" charset="-122"/>
                <a:cs typeface="Courier New" pitchFamily="34" charset="-120"/>
              </a:rPr>
              <a:t>Captured</a:t>
            </a:r>
            <a:endParaRPr lang="en-US" sz="1950" dirty="0"/>
          </a:p>
        </p:txBody>
      </p:sp>
      <p:sp>
        <p:nvSpPr>
          <p:cNvPr id="11" name="Text 9"/>
          <p:cNvSpPr/>
          <p:nvPr/>
        </p:nvSpPr>
        <p:spPr>
          <a:xfrm>
            <a:off x="10492740" y="6170772"/>
            <a:ext cx="4082034" cy="358140"/>
          </a:xfrm>
          <a:prstGeom prst="rect">
            <a:avLst/>
          </a:prstGeom>
          <a:noFill/>
          <a:ln/>
        </p:spPr>
        <p:txBody>
          <a:bodyPr wrap="square" lIns="25400" tIns="25400" rIns="25400" bIns="25400" rtlCol="0" anchor="t">
            <a:normAutofit/>
          </a:bodyPr>
          <a:lstStyle/>
          <a:p>
            <a:pPr marL="0" indent="0" algn="l">
              <a:buNone/>
            </a:pPr>
            <a:r>
              <a:rPr lang="en-US" sz="1950" dirty="0">
                <a:solidFill>
                  <a:srgbClr val="E7DEFB"/>
                </a:solidFill>
                <a:latin typeface="Courier New" pitchFamily="34" charset="0"/>
                <a:ea typeface="Courier New" pitchFamily="34" charset="-122"/>
                <a:cs typeface="Courier New" pitchFamily="34" charset="-120"/>
              </a:rPr>
              <a:t>14 Mar 2025, 21:08</a:t>
            </a:r>
            <a:endParaRPr lang="en-US" sz="1950" dirty="0"/>
          </a:p>
        </p:txBody>
      </p:sp>
      <p:sp>
        <p:nvSpPr>
          <p:cNvPr id="12" name="Text 10"/>
          <p:cNvSpPr/>
          <p:nvPr/>
        </p:nvSpPr>
        <p:spPr>
          <a:xfrm>
            <a:off x="8961120" y="6662261"/>
            <a:ext cx="1264920" cy="358140"/>
          </a:xfrm>
          <a:prstGeom prst="rect">
            <a:avLst/>
          </a:prstGeom>
          <a:noFill/>
          <a:ln/>
        </p:spPr>
        <p:txBody>
          <a:bodyPr wrap="square" lIns="25400" tIns="25400" rIns="25400" bIns="25400" rtlCol="0" anchor="t">
            <a:normAutofit/>
          </a:bodyPr>
          <a:lstStyle/>
          <a:p>
            <a:pPr marL="0" indent="0" algn="l">
              <a:buNone/>
            </a:pPr>
            <a:r>
              <a:rPr lang="en-US" sz="1950" dirty="0">
                <a:solidFill>
                  <a:srgbClr val="9B8AC4"/>
                </a:solidFill>
                <a:latin typeface="Courier New" pitchFamily="34" charset="0"/>
                <a:ea typeface="Courier New" pitchFamily="34" charset="-122"/>
                <a:cs typeface="Courier New" pitchFamily="34" charset="-120"/>
              </a:rPr>
              <a:t>Device</a:t>
            </a:r>
            <a:endParaRPr lang="en-US" sz="1950" dirty="0"/>
          </a:p>
        </p:txBody>
      </p:sp>
      <p:sp>
        <p:nvSpPr>
          <p:cNvPr id="13" name="Text 11"/>
          <p:cNvSpPr/>
          <p:nvPr/>
        </p:nvSpPr>
        <p:spPr>
          <a:xfrm>
            <a:off x="10492740" y="6662261"/>
            <a:ext cx="4082034" cy="358140"/>
          </a:xfrm>
          <a:prstGeom prst="rect">
            <a:avLst/>
          </a:prstGeom>
          <a:noFill/>
          <a:ln/>
        </p:spPr>
        <p:txBody>
          <a:bodyPr wrap="square" lIns="25400" tIns="25400" rIns="25400" bIns="25400" rtlCol="0" anchor="t">
            <a:normAutofit/>
          </a:bodyPr>
          <a:lstStyle/>
          <a:p>
            <a:pPr marL="0" indent="0" algn="l">
              <a:buNone/>
            </a:pPr>
            <a:r>
              <a:rPr lang="en-US" sz="1950" dirty="0">
                <a:solidFill>
                  <a:srgbClr val="E7DEFB"/>
                </a:solidFill>
                <a:latin typeface="Courier New" pitchFamily="34" charset="0"/>
                <a:ea typeface="Courier New" pitchFamily="34" charset="-122"/>
                <a:cs typeface="Courier New" pitchFamily="34" charset="-120"/>
              </a:rPr>
              <a:t>iPhone 13 · rear camera</a:t>
            </a:r>
            <a:endParaRPr lang="en-US" sz="1950" dirty="0"/>
          </a:p>
        </p:txBody>
      </p:sp>
      <p:sp>
        <p:nvSpPr>
          <p:cNvPr id="14" name="Text 12"/>
          <p:cNvSpPr/>
          <p:nvPr/>
        </p:nvSpPr>
        <p:spPr>
          <a:xfrm>
            <a:off x="990600" y="9159240"/>
            <a:ext cx="17937480"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FFFFFF"/>
                </a:solidFill>
                <a:latin typeface="Arial" pitchFamily="34" charset="0"/>
                <a:ea typeface="Arial" pitchFamily="34" charset="-122"/>
                <a:cs typeface="Arial" pitchFamily="34" charset="-120"/>
              </a:rPr>
              <a:t>Turn off location tags in your camera, and strip metadata before posting.</a:t>
            </a:r>
            <a:endParaRPr lang="en-US" sz="2250" dirty="0"/>
          </a:p>
        </p:txBody>
      </p:sp>
      <p:pic>
        <p:nvPicPr>
          <p:cNvPr id="16" name="Picture 15">
            <a:extLst>
              <a:ext uri="{FF2B5EF4-FFF2-40B4-BE49-F238E27FC236}">
                <a16:creationId xmlns:a16="http://schemas.microsoft.com/office/drawing/2014/main" id="{39CE8767-8D5A-C7BE-9035-90191D971E61}"/>
              </a:ext>
            </a:extLst>
          </p:cNvPr>
          <p:cNvPicPr>
            <a:picLocks noChangeAspect="1"/>
          </p:cNvPicPr>
          <p:nvPr/>
        </p:nvPicPr>
        <p:blipFill>
          <a:blip r:embed="rId3"/>
          <a:stretch>
            <a:fillRect/>
          </a:stretch>
        </p:blipFill>
        <p:spPr>
          <a:xfrm>
            <a:off x="13538956" y="536597"/>
            <a:ext cx="763058" cy="1025149"/>
          </a:xfrm>
          <a:prstGeom prst="rect">
            <a:avLst/>
          </a:prstGeom>
        </p:spPr>
      </p:pic>
      <p:pic>
        <p:nvPicPr>
          <p:cNvPr id="18" name="Picture 17">
            <a:extLst>
              <a:ext uri="{FF2B5EF4-FFF2-40B4-BE49-F238E27FC236}">
                <a16:creationId xmlns:a16="http://schemas.microsoft.com/office/drawing/2014/main" id="{E673E97C-1681-017C-55F5-B02C719B0C88}"/>
              </a:ext>
            </a:extLst>
          </p:cNvPr>
          <p:cNvPicPr>
            <a:picLocks noChangeAspect="1"/>
          </p:cNvPicPr>
          <p:nvPr/>
        </p:nvPicPr>
        <p:blipFill>
          <a:blip r:embed="rId4"/>
          <a:stretch>
            <a:fillRect/>
          </a:stretch>
        </p:blipFill>
        <p:spPr>
          <a:xfrm>
            <a:off x="14438822" y="567980"/>
            <a:ext cx="2858578" cy="95642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CFBFE"/>
        </a:solidFill>
        <a:effectLst/>
      </p:bgPr>
    </p:bg>
    <p:spTree>
      <p:nvGrpSpPr>
        <p:cNvPr id="1" name=""/>
        <p:cNvGrpSpPr/>
        <p:nvPr/>
      </p:nvGrpSpPr>
      <p:grpSpPr>
        <a:xfrm>
          <a:off x="0" y="0"/>
          <a:ext cx="0" cy="0"/>
          <a:chOff x="0" y="0"/>
          <a:chExt cx="0" cy="0"/>
        </a:xfrm>
      </p:grpSpPr>
      <p:sp>
        <p:nvSpPr>
          <p:cNvPr id="2" name="Text 0"/>
          <p:cNvSpPr/>
          <p:nvPr/>
        </p:nvSpPr>
        <p:spPr>
          <a:xfrm>
            <a:off x="990600" y="876300"/>
            <a:ext cx="17937480" cy="335280"/>
          </a:xfrm>
          <a:prstGeom prst="rect">
            <a:avLst/>
          </a:prstGeom>
          <a:noFill/>
          <a:ln/>
        </p:spPr>
        <p:txBody>
          <a:bodyPr wrap="square" lIns="25400" tIns="25400" rIns="25400" bIns="25400" rtlCol="0" anchor="t">
            <a:normAutofit/>
          </a:bodyPr>
          <a:lstStyle/>
          <a:p>
            <a:pPr marL="0" indent="0" algn="l">
              <a:buNone/>
            </a:pPr>
            <a:r>
              <a:rPr lang="en-US" sz="1800" kern="0" spc="288" dirty="0">
                <a:solidFill>
                  <a:srgbClr val="8B5CF6"/>
                </a:solidFill>
                <a:latin typeface="Courier New" pitchFamily="34" charset="0"/>
                <a:ea typeface="Courier New" pitchFamily="34" charset="-122"/>
                <a:cs typeface="Courier New" pitchFamily="34" charset="-120"/>
              </a:rPr>
              <a:t>PRIVACY · MYTH</a:t>
            </a:r>
            <a:endParaRPr lang="en-US" sz="1800" dirty="0"/>
          </a:p>
        </p:txBody>
      </p:sp>
      <p:sp>
        <p:nvSpPr>
          <p:cNvPr id="3" name="Text 1"/>
          <p:cNvSpPr/>
          <p:nvPr/>
        </p:nvSpPr>
        <p:spPr>
          <a:xfrm>
            <a:off x="990600" y="1402080"/>
            <a:ext cx="17937480" cy="698183"/>
          </a:xfrm>
          <a:prstGeom prst="rect">
            <a:avLst/>
          </a:prstGeom>
          <a:noFill/>
          <a:ln/>
        </p:spPr>
        <p:txBody>
          <a:bodyPr wrap="square" lIns="25400" tIns="25400" rIns="25400" bIns="25400" rtlCol="0" anchor="t">
            <a:normAutofit fontScale="92500" lnSpcReduction="20000"/>
          </a:bodyPr>
          <a:lstStyle/>
          <a:p>
            <a:pPr marL="0" indent="0" algn="l">
              <a:lnSpc>
                <a:spcPct val="105000"/>
              </a:lnSpc>
              <a:buNone/>
            </a:pPr>
            <a:r>
              <a:rPr lang="en-US" sz="4950" b="1" kern="0" spc="-99" dirty="0">
                <a:solidFill>
                  <a:srgbClr val="1B1330"/>
                </a:solidFill>
                <a:latin typeface="Arial" pitchFamily="34" charset="0"/>
                <a:ea typeface="Arial" pitchFamily="34" charset="-122"/>
                <a:cs typeface="Arial" pitchFamily="34" charset="-120"/>
              </a:rPr>
              <a:t>Incognito isn't invisible</a:t>
            </a:r>
            <a:endParaRPr lang="en-US" sz="4950" dirty="0"/>
          </a:p>
        </p:txBody>
      </p:sp>
      <p:sp>
        <p:nvSpPr>
          <p:cNvPr id="4" name="Text 2"/>
          <p:cNvSpPr/>
          <p:nvPr/>
        </p:nvSpPr>
        <p:spPr>
          <a:xfrm>
            <a:off x="990600" y="2328863"/>
            <a:ext cx="11576685" cy="95250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2400" dirty="0">
                <a:solidFill>
                  <a:srgbClr val="6E6494"/>
                </a:solidFill>
                <a:latin typeface="Arial" pitchFamily="34" charset="0"/>
                <a:ea typeface="Arial" pitchFamily="34" charset="-122"/>
                <a:cs typeface="Arial" pitchFamily="34" charset="-120"/>
              </a:rPr>
              <a:t>Private browsing only clears history from your own device. It hides nothing from the people actually watching the connection.</a:t>
            </a:r>
            <a:endParaRPr lang="en-US" sz="2400" dirty="0"/>
          </a:p>
        </p:txBody>
      </p:sp>
      <p:sp>
        <p:nvSpPr>
          <p:cNvPr id="5" name="Text 3"/>
          <p:cNvSpPr/>
          <p:nvPr/>
        </p:nvSpPr>
        <p:spPr>
          <a:xfrm>
            <a:off x="990600" y="3738563"/>
            <a:ext cx="17937480" cy="335280"/>
          </a:xfrm>
          <a:prstGeom prst="rect">
            <a:avLst/>
          </a:prstGeom>
          <a:noFill/>
          <a:ln/>
        </p:spPr>
        <p:txBody>
          <a:bodyPr wrap="square" lIns="25400" tIns="25400" rIns="25400" bIns="25400" rtlCol="0" anchor="t">
            <a:normAutofit/>
          </a:bodyPr>
          <a:lstStyle/>
          <a:p>
            <a:pPr marL="0" indent="0" algn="l">
              <a:buNone/>
            </a:pPr>
            <a:r>
              <a:rPr lang="en-US" sz="1800" kern="0" spc="144" dirty="0">
                <a:solidFill>
                  <a:srgbClr val="EC5C86"/>
                </a:solidFill>
                <a:latin typeface="Courier New" pitchFamily="34" charset="0"/>
                <a:ea typeface="Courier New" pitchFamily="34" charset="-122"/>
                <a:cs typeface="Courier New" pitchFamily="34" charset="-120"/>
              </a:rPr>
              <a:t>CAN STILL SEE EVERYTHING YOU DO</a:t>
            </a:r>
            <a:endParaRPr lang="en-US" sz="1800" dirty="0"/>
          </a:p>
        </p:txBody>
      </p:sp>
      <p:sp>
        <p:nvSpPr>
          <p:cNvPr id="6" name="Shape 4"/>
          <p:cNvSpPr/>
          <p:nvPr/>
        </p:nvSpPr>
        <p:spPr>
          <a:xfrm>
            <a:off x="990600" y="4302443"/>
            <a:ext cx="8039100" cy="1082040"/>
          </a:xfrm>
          <a:prstGeom prst="roundRect">
            <a:avLst>
              <a:gd name="adj" fmla="val 12324"/>
            </a:avLst>
          </a:prstGeom>
          <a:solidFill>
            <a:srgbClr val="F4F0FC"/>
          </a:solidFill>
          <a:ln/>
        </p:spPr>
        <p:txBody>
          <a:bodyPr/>
          <a:lstStyle/>
          <a:p>
            <a:endParaRPr lang="en-GH"/>
          </a:p>
        </p:txBody>
      </p:sp>
      <p:sp>
        <p:nvSpPr>
          <p:cNvPr id="7" name="Text 5"/>
          <p:cNvSpPr/>
          <p:nvPr/>
        </p:nvSpPr>
        <p:spPr>
          <a:xfrm>
            <a:off x="1371600" y="4645343"/>
            <a:ext cx="7518273" cy="434340"/>
          </a:xfrm>
          <a:prstGeom prst="rect">
            <a:avLst/>
          </a:prstGeom>
          <a:noFill/>
          <a:ln/>
        </p:spPr>
        <p:txBody>
          <a:bodyPr wrap="square" lIns="25400" tIns="25400" rIns="25400" bIns="25400" rtlCol="0" anchor="t">
            <a:normAutofit/>
          </a:bodyPr>
          <a:lstStyle/>
          <a:p>
            <a:pPr marL="0" indent="0" algn="l">
              <a:buNone/>
            </a:pPr>
            <a:r>
              <a:rPr lang="en-US" sz="2400" dirty="0">
                <a:solidFill>
                  <a:srgbClr val="1B1330"/>
                </a:solidFill>
                <a:latin typeface="Arial" pitchFamily="34" charset="0"/>
                <a:ea typeface="Arial" pitchFamily="34" charset="-122"/>
                <a:cs typeface="Arial" pitchFamily="34" charset="-120"/>
              </a:rPr>
              <a:t>Your internet provider</a:t>
            </a:r>
            <a:endParaRPr lang="en-US" sz="2400" dirty="0"/>
          </a:p>
        </p:txBody>
      </p:sp>
      <p:sp>
        <p:nvSpPr>
          <p:cNvPr id="8" name="Shape 6"/>
          <p:cNvSpPr/>
          <p:nvPr/>
        </p:nvSpPr>
        <p:spPr>
          <a:xfrm>
            <a:off x="9258300" y="4302443"/>
            <a:ext cx="8039100" cy="1082040"/>
          </a:xfrm>
          <a:prstGeom prst="roundRect">
            <a:avLst>
              <a:gd name="adj" fmla="val 12324"/>
            </a:avLst>
          </a:prstGeom>
          <a:solidFill>
            <a:srgbClr val="F4F0FC"/>
          </a:solidFill>
          <a:ln/>
        </p:spPr>
        <p:txBody>
          <a:bodyPr/>
          <a:lstStyle/>
          <a:p>
            <a:endParaRPr lang="en-GH"/>
          </a:p>
        </p:txBody>
      </p:sp>
      <p:sp>
        <p:nvSpPr>
          <p:cNvPr id="9" name="Text 7"/>
          <p:cNvSpPr/>
          <p:nvPr/>
        </p:nvSpPr>
        <p:spPr>
          <a:xfrm>
            <a:off x="9639300" y="4645343"/>
            <a:ext cx="7518273" cy="434340"/>
          </a:xfrm>
          <a:prstGeom prst="rect">
            <a:avLst/>
          </a:prstGeom>
          <a:noFill/>
          <a:ln/>
        </p:spPr>
        <p:txBody>
          <a:bodyPr wrap="square" lIns="25400" tIns="25400" rIns="25400" bIns="25400" rtlCol="0" anchor="t">
            <a:normAutofit/>
          </a:bodyPr>
          <a:lstStyle/>
          <a:p>
            <a:pPr marL="0" indent="0" algn="l">
              <a:buNone/>
            </a:pPr>
            <a:r>
              <a:rPr lang="en-US" sz="2400" dirty="0">
                <a:solidFill>
                  <a:srgbClr val="1B1330"/>
                </a:solidFill>
                <a:latin typeface="Arial" pitchFamily="34" charset="0"/>
                <a:ea typeface="Arial" pitchFamily="34" charset="-122"/>
                <a:cs typeface="Arial" pitchFamily="34" charset="-120"/>
              </a:rPr>
              <a:t>Your school or work network</a:t>
            </a:r>
            <a:endParaRPr lang="en-US" sz="2400" dirty="0"/>
          </a:p>
        </p:txBody>
      </p:sp>
      <p:sp>
        <p:nvSpPr>
          <p:cNvPr id="10" name="Shape 8"/>
          <p:cNvSpPr/>
          <p:nvPr/>
        </p:nvSpPr>
        <p:spPr>
          <a:xfrm>
            <a:off x="990600" y="5613082"/>
            <a:ext cx="8039100" cy="1082040"/>
          </a:xfrm>
          <a:prstGeom prst="roundRect">
            <a:avLst>
              <a:gd name="adj" fmla="val 12324"/>
            </a:avLst>
          </a:prstGeom>
          <a:solidFill>
            <a:srgbClr val="F4F0FC"/>
          </a:solidFill>
          <a:ln/>
        </p:spPr>
        <p:txBody>
          <a:bodyPr/>
          <a:lstStyle/>
          <a:p>
            <a:endParaRPr lang="en-GH"/>
          </a:p>
        </p:txBody>
      </p:sp>
      <p:sp>
        <p:nvSpPr>
          <p:cNvPr id="11" name="Text 9"/>
          <p:cNvSpPr/>
          <p:nvPr/>
        </p:nvSpPr>
        <p:spPr>
          <a:xfrm>
            <a:off x="1371600" y="5955982"/>
            <a:ext cx="7518273" cy="434340"/>
          </a:xfrm>
          <a:prstGeom prst="rect">
            <a:avLst/>
          </a:prstGeom>
          <a:noFill/>
          <a:ln/>
        </p:spPr>
        <p:txBody>
          <a:bodyPr wrap="square" lIns="25400" tIns="25400" rIns="25400" bIns="25400" rtlCol="0" anchor="t">
            <a:normAutofit/>
          </a:bodyPr>
          <a:lstStyle/>
          <a:p>
            <a:pPr marL="0" indent="0" algn="l">
              <a:buNone/>
            </a:pPr>
            <a:r>
              <a:rPr lang="en-US" sz="2400" dirty="0">
                <a:solidFill>
                  <a:srgbClr val="1B1330"/>
                </a:solidFill>
                <a:latin typeface="Arial" pitchFamily="34" charset="0"/>
                <a:ea typeface="Arial" pitchFamily="34" charset="-122"/>
                <a:cs typeface="Arial" pitchFamily="34" charset="-120"/>
              </a:rPr>
              <a:t>The websites you log into</a:t>
            </a:r>
            <a:endParaRPr lang="en-US" sz="2400" dirty="0"/>
          </a:p>
        </p:txBody>
      </p:sp>
      <p:sp>
        <p:nvSpPr>
          <p:cNvPr id="12" name="Shape 10"/>
          <p:cNvSpPr/>
          <p:nvPr/>
        </p:nvSpPr>
        <p:spPr>
          <a:xfrm>
            <a:off x="9258300" y="5613082"/>
            <a:ext cx="8039100" cy="1082040"/>
          </a:xfrm>
          <a:prstGeom prst="roundRect">
            <a:avLst>
              <a:gd name="adj" fmla="val 12324"/>
            </a:avLst>
          </a:prstGeom>
          <a:solidFill>
            <a:srgbClr val="F4F0FC"/>
          </a:solidFill>
          <a:ln/>
        </p:spPr>
        <p:txBody>
          <a:bodyPr/>
          <a:lstStyle/>
          <a:p>
            <a:endParaRPr lang="en-GH"/>
          </a:p>
        </p:txBody>
      </p:sp>
      <p:sp>
        <p:nvSpPr>
          <p:cNvPr id="13" name="Text 11"/>
          <p:cNvSpPr/>
          <p:nvPr/>
        </p:nvSpPr>
        <p:spPr>
          <a:xfrm>
            <a:off x="9639300" y="5955982"/>
            <a:ext cx="7518273" cy="434340"/>
          </a:xfrm>
          <a:prstGeom prst="rect">
            <a:avLst/>
          </a:prstGeom>
          <a:noFill/>
          <a:ln/>
        </p:spPr>
        <p:txBody>
          <a:bodyPr wrap="square" lIns="25400" tIns="25400" rIns="25400" bIns="25400" rtlCol="0" anchor="t">
            <a:normAutofit/>
          </a:bodyPr>
          <a:lstStyle/>
          <a:p>
            <a:pPr marL="0" indent="0" algn="l">
              <a:buNone/>
            </a:pPr>
            <a:r>
              <a:rPr lang="en-US" sz="2400" dirty="0">
                <a:solidFill>
                  <a:srgbClr val="1B1330"/>
                </a:solidFill>
                <a:latin typeface="Arial" pitchFamily="34" charset="0"/>
                <a:ea typeface="Arial" pitchFamily="34" charset="-122"/>
                <a:cs typeface="Arial" pitchFamily="34" charset="-120"/>
              </a:rPr>
              <a:t>Software on a managed device</a:t>
            </a:r>
            <a:endParaRPr lang="en-US" sz="2400" dirty="0"/>
          </a:p>
        </p:txBody>
      </p:sp>
      <p:pic>
        <p:nvPicPr>
          <p:cNvPr id="15" name="Picture 14">
            <a:extLst>
              <a:ext uri="{FF2B5EF4-FFF2-40B4-BE49-F238E27FC236}">
                <a16:creationId xmlns:a16="http://schemas.microsoft.com/office/drawing/2014/main" id="{D1EED40E-93BF-F9F8-D81D-6D6666AC6860}"/>
              </a:ext>
            </a:extLst>
          </p:cNvPr>
          <p:cNvPicPr>
            <a:picLocks noChangeAspect="1"/>
          </p:cNvPicPr>
          <p:nvPr/>
        </p:nvPicPr>
        <p:blipFill>
          <a:blip r:embed="rId3"/>
          <a:stretch>
            <a:fillRect/>
          </a:stretch>
        </p:blipFill>
        <p:spPr>
          <a:xfrm>
            <a:off x="13538956" y="536597"/>
            <a:ext cx="763058" cy="1025149"/>
          </a:xfrm>
          <a:prstGeom prst="rect">
            <a:avLst/>
          </a:prstGeom>
        </p:spPr>
      </p:pic>
      <p:pic>
        <p:nvPicPr>
          <p:cNvPr id="17" name="Picture 16">
            <a:extLst>
              <a:ext uri="{FF2B5EF4-FFF2-40B4-BE49-F238E27FC236}">
                <a16:creationId xmlns:a16="http://schemas.microsoft.com/office/drawing/2014/main" id="{907226E0-0E25-A5FC-E49B-57C85A850D4E}"/>
              </a:ext>
            </a:extLst>
          </p:cNvPr>
          <p:cNvPicPr>
            <a:picLocks noChangeAspect="1"/>
          </p:cNvPicPr>
          <p:nvPr/>
        </p:nvPicPr>
        <p:blipFill>
          <a:blip r:embed="rId4"/>
          <a:stretch>
            <a:fillRect/>
          </a:stretch>
        </p:blipFill>
        <p:spPr>
          <a:xfrm>
            <a:off x="14438822" y="567980"/>
            <a:ext cx="2858578" cy="95642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B0B5E"/>
        </a:solidFill>
        <a:effectLst/>
      </p:bgPr>
    </p:bg>
    <p:spTree>
      <p:nvGrpSpPr>
        <p:cNvPr id="1" name=""/>
        <p:cNvGrpSpPr/>
        <p:nvPr/>
      </p:nvGrpSpPr>
      <p:grpSpPr>
        <a:xfrm>
          <a:off x="0" y="0"/>
          <a:ext cx="0" cy="0"/>
          <a:chOff x="0" y="0"/>
          <a:chExt cx="0" cy="0"/>
        </a:xfrm>
      </p:grpSpPr>
      <p:sp>
        <p:nvSpPr>
          <p:cNvPr id="2" name="Shape 0"/>
          <p:cNvSpPr/>
          <p:nvPr/>
        </p:nvSpPr>
        <p:spPr>
          <a:xfrm>
            <a:off x="-1714500" y="6858000"/>
            <a:ext cx="6096000" cy="6096000"/>
          </a:xfrm>
          <a:prstGeom prst="ellipse">
            <a:avLst/>
          </a:prstGeom>
          <a:gradFill rotWithShape="1">
            <a:gsLst>
              <a:gs pos="0">
                <a:srgbClr val="6D28D9">
                  <a:alpha val="45000"/>
                </a:srgbClr>
              </a:gs>
              <a:gs pos="70000">
                <a:srgbClr val="6D28D9">
                  <a:alpha val="0"/>
                </a:srgbClr>
              </a:gs>
            </a:gsLst>
            <a:path path="circle">
              <a:fillToRect l="50000" t="50000" r="50000" b="50000"/>
            </a:path>
          </a:gradFill>
          <a:ln/>
        </p:spPr>
        <p:txBody>
          <a:bodyPr/>
          <a:lstStyle/>
          <a:p>
            <a:endParaRPr lang="en-GH"/>
          </a:p>
        </p:txBody>
      </p:sp>
      <p:sp>
        <p:nvSpPr>
          <p:cNvPr id="3" name="Text 1"/>
          <p:cNvSpPr/>
          <p:nvPr/>
        </p:nvSpPr>
        <p:spPr>
          <a:xfrm>
            <a:off x="990600" y="876300"/>
            <a:ext cx="17937480" cy="335280"/>
          </a:xfrm>
          <a:prstGeom prst="rect">
            <a:avLst/>
          </a:prstGeom>
          <a:noFill/>
          <a:ln/>
        </p:spPr>
        <p:txBody>
          <a:bodyPr wrap="square" lIns="25400" tIns="25400" rIns="25400" bIns="25400" rtlCol="0" anchor="t">
            <a:normAutofit/>
          </a:bodyPr>
          <a:lstStyle/>
          <a:p>
            <a:pPr marL="0" indent="0" algn="l">
              <a:buNone/>
            </a:pPr>
            <a:r>
              <a:rPr lang="en-US" sz="1800" kern="0" spc="288" dirty="0">
                <a:solidFill>
                  <a:srgbClr val="C4B5FD"/>
                </a:solidFill>
                <a:latin typeface="Courier New" pitchFamily="34" charset="0"/>
                <a:ea typeface="Courier New" pitchFamily="34" charset="-122"/>
                <a:cs typeface="Courier New" pitchFamily="34" charset="-120"/>
              </a:rPr>
              <a:t>DATA &amp; PRIVACY</a:t>
            </a:r>
            <a:endParaRPr lang="en-US" sz="1800" dirty="0"/>
          </a:p>
        </p:txBody>
      </p:sp>
      <p:sp>
        <p:nvSpPr>
          <p:cNvPr id="4" name="Text 2"/>
          <p:cNvSpPr/>
          <p:nvPr/>
        </p:nvSpPr>
        <p:spPr>
          <a:xfrm>
            <a:off x="990600" y="1402080"/>
            <a:ext cx="17937480" cy="698183"/>
          </a:xfrm>
          <a:prstGeom prst="rect">
            <a:avLst/>
          </a:prstGeom>
          <a:noFill/>
          <a:ln/>
        </p:spPr>
        <p:txBody>
          <a:bodyPr wrap="square" lIns="25400" tIns="25400" rIns="25400" bIns="25400" rtlCol="0" anchor="t">
            <a:normAutofit fontScale="92500" lnSpcReduction="20000"/>
          </a:bodyPr>
          <a:lstStyle/>
          <a:p>
            <a:pPr marL="0" indent="0" algn="l">
              <a:lnSpc>
                <a:spcPct val="105000"/>
              </a:lnSpc>
              <a:buNone/>
            </a:pPr>
            <a:r>
              <a:rPr lang="en-US" sz="4950" b="1" kern="0" spc="-99" dirty="0">
                <a:solidFill>
                  <a:srgbClr val="F4F0FF"/>
                </a:solidFill>
                <a:latin typeface="Arial" pitchFamily="34" charset="0"/>
                <a:ea typeface="Arial" pitchFamily="34" charset="-122"/>
                <a:cs typeface="Arial" pitchFamily="34" charset="-120"/>
              </a:rPr>
              <a:t>If it's free, you're the product</a:t>
            </a:r>
            <a:endParaRPr lang="en-US" sz="4950" dirty="0"/>
          </a:p>
        </p:txBody>
      </p:sp>
      <p:sp>
        <p:nvSpPr>
          <p:cNvPr id="5" name="Text 3"/>
          <p:cNvSpPr/>
          <p:nvPr/>
        </p:nvSpPr>
        <p:spPr>
          <a:xfrm>
            <a:off x="990600" y="2328863"/>
            <a:ext cx="12165330" cy="95250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2400" dirty="0">
                <a:solidFill>
                  <a:srgbClr val="CDBEF0"/>
                </a:solidFill>
                <a:latin typeface="Arial" pitchFamily="34" charset="0"/>
                <a:ea typeface="Arial" pitchFamily="34" charset="-122"/>
                <a:cs typeface="Arial" pitchFamily="34" charset="-120"/>
              </a:rPr>
              <a:t>Free apps and quizzes rarely sell software — they sell attention and data. "Data brokers" combine your activity into a profile that's traded without you ever seeing it.</a:t>
            </a:r>
            <a:endParaRPr lang="en-US" sz="2400" dirty="0"/>
          </a:p>
        </p:txBody>
      </p:sp>
      <p:sp>
        <p:nvSpPr>
          <p:cNvPr id="6" name="Shape 4"/>
          <p:cNvSpPr/>
          <p:nvPr/>
        </p:nvSpPr>
        <p:spPr>
          <a:xfrm>
            <a:off x="2202180" y="5987891"/>
            <a:ext cx="1242060" cy="998220"/>
          </a:xfrm>
          <a:prstGeom prst="roundRect">
            <a:avLst>
              <a:gd name="adj" fmla="val 13359"/>
            </a:avLst>
          </a:prstGeom>
          <a:solidFill>
            <a:srgbClr val="FFFFFF">
              <a:alpha val="6000"/>
            </a:srgbClr>
          </a:solidFill>
          <a:ln/>
        </p:spPr>
        <p:txBody>
          <a:bodyPr/>
          <a:lstStyle/>
          <a:p>
            <a:endParaRPr lang="en-GH"/>
          </a:p>
        </p:txBody>
      </p:sp>
      <p:sp>
        <p:nvSpPr>
          <p:cNvPr id="7" name="Text 5"/>
          <p:cNvSpPr/>
          <p:nvPr/>
        </p:nvSpPr>
        <p:spPr>
          <a:xfrm>
            <a:off x="2583180" y="6311741"/>
            <a:ext cx="556260" cy="388620"/>
          </a:xfrm>
          <a:prstGeom prst="rect">
            <a:avLst/>
          </a:prstGeom>
          <a:noFill/>
          <a:ln/>
        </p:spPr>
        <p:txBody>
          <a:bodyPr wrap="square" lIns="25400" tIns="25400" rIns="25400" bIns="25400" rtlCol="0" anchor="t">
            <a:normAutofit/>
          </a:bodyPr>
          <a:lstStyle/>
          <a:p>
            <a:pPr marL="0" indent="0" algn="l">
              <a:buNone/>
            </a:pPr>
            <a:r>
              <a:rPr lang="en-US" sz="2100" dirty="0">
                <a:solidFill>
                  <a:srgbClr val="FFFFFF"/>
                </a:solidFill>
                <a:latin typeface="Courier New" pitchFamily="34" charset="0"/>
                <a:ea typeface="Courier New" pitchFamily="34" charset="-122"/>
                <a:cs typeface="Courier New" pitchFamily="34" charset="-120"/>
              </a:rPr>
              <a:t>You</a:t>
            </a:r>
            <a:endParaRPr lang="en-US" sz="2100" dirty="0"/>
          </a:p>
        </p:txBody>
      </p:sp>
      <p:sp>
        <p:nvSpPr>
          <p:cNvPr id="8" name="Text 6"/>
          <p:cNvSpPr/>
          <p:nvPr/>
        </p:nvSpPr>
        <p:spPr>
          <a:xfrm>
            <a:off x="3672840" y="6239351"/>
            <a:ext cx="457200" cy="533400"/>
          </a:xfrm>
          <a:prstGeom prst="rect">
            <a:avLst/>
          </a:prstGeom>
          <a:noFill/>
          <a:ln/>
        </p:spPr>
        <p:txBody>
          <a:bodyPr wrap="square" lIns="25400" tIns="25400" rIns="25400" bIns="25400" rtlCol="0" anchor="t">
            <a:normAutofit/>
          </a:bodyPr>
          <a:lstStyle/>
          <a:p>
            <a:pPr marL="0" indent="0" algn="l">
              <a:buNone/>
            </a:pPr>
            <a:r>
              <a:rPr lang="en-US" sz="3000" dirty="0">
                <a:solidFill>
                  <a:srgbClr val="C4B5FD"/>
                </a:solidFill>
                <a:latin typeface="Arial" pitchFamily="34" charset="0"/>
                <a:ea typeface="Arial" pitchFamily="34" charset="-122"/>
                <a:cs typeface="Arial" pitchFamily="34" charset="-120"/>
              </a:rPr>
              <a:t>→</a:t>
            </a:r>
            <a:endParaRPr lang="en-US" sz="3000" dirty="0"/>
          </a:p>
        </p:txBody>
      </p:sp>
      <p:sp>
        <p:nvSpPr>
          <p:cNvPr id="9" name="Shape 7"/>
          <p:cNvSpPr/>
          <p:nvPr/>
        </p:nvSpPr>
        <p:spPr>
          <a:xfrm>
            <a:off x="4282440" y="5987891"/>
            <a:ext cx="3322320" cy="998220"/>
          </a:xfrm>
          <a:prstGeom prst="roundRect">
            <a:avLst>
              <a:gd name="adj" fmla="val 13359"/>
            </a:avLst>
          </a:prstGeom>
          <a:solidFill>
            <a:srgbClr val="FFFFFF">
              <a:alpha val="6000"/>
            </a:srgbClr>
          </a:solidFill>
          <a:ln/>
        </p:spPr>
        <p:txBody>
          <a:bodyPr/>
          <a:lstStyle/>
          <a:p>
            <a:endParaRPr lang="en-GH"/>
          </a:p>
        </p:txBody>
      </p:sp>
      <p:sp>
        <p:nvSpPr>
          <p:cNvPr id="10" name="Text 8"/>
          <p:cNvSpPr/>
          <p:nvPr/>
        </p:nvSpPr>
        <p:spPr>
          <a:xfrm>
            <a:off x="4663440" y="6311741"/>
            <a:ext cx="2659990" cy="388620"/>
          </a:xfrm>
          <a:prstGeom prst="rect">
            <a:avLst/>
          </a:prstGeom>
          <a:noFill/>
          <a:ln/>
        </p:spPr>
        <p:txBody>
          <a:bodyPr wrap="square" lIns="25400" tIns="25400" rIns="25400" bIns="25400" rtlCol="0" anchor="t">
            <a:normAutofit/>
          </a:bodyPr>
          <a:lstStyle/>
          <a:p>
            <a:pPr marL="0" indent="0" algn="l">
              <a:buNone/>
            </a:pPr>
            <a:r>
              <a:rPr lang="en-US" sz="2100" dirty="0">
                <a:solidFill>
                  <a:srgbClr val="FFFFFF"/>
                </a:solidFill>
                <a:latin typeface="Courier New" pitchFamily="34" charset="0"/>
                <a:ea typeface="Courier New" pitchFamily="34" charset="-122"/>
                <a:cs typeface="Courier New" pitchFamily="34" charset="-120"/>
              </a:rPr>
              <a:t>Free app or quiz</a:t>
            </a:r>
            <a:endParaRPr lang="en-US" sz="2100" dirty="0"/>
          </a:p>
        </p:txBody>
      </p:sp>
      <p:sp>
        <p:nvSpPr>
          <p:cNvPr id="11" name="Text 9"/>
          <p:cNvSpPr/>
          <p:nvPr/>
        </p:nvSpPr>
        <p:spPr>
          <a:xfrm>
            <a:off x="7833360" y="6239351"/>
            <a:ext cx="457200" cy="533400"/>
          </a:xfrm>
          <a:prstGeom prst="rect">
            <a:avLst/>
          </a:prstGeom>
          <a:noFill/>
          <a:ln/>
        </p:spPr>
        <p:txBody>
          <a:bodyPr wrap="square" lIns="25400" tIns="25400" rIns="25400" bIns="25400" rtlCol="0" anchor="t">
            <a:normAutofit/>
          </a:bodyPr>
          <a:lstStyle/>
          <a:p>
            <a:pPr marL="0" indent="0" algn="l">
              <a:buNone/>
            </a:pPr>
            <a:r>
              <a:rPr lang="en-US" sz="3000" dirty="0">
                <a:solidFill>
                  <a:srgbClr val="C4B5FD"/>
                </a:solidFill>
                <a:latin typeface="Arial" pitchFamily="34" charset="0"/>
                <a:ea typeface="Arial" pitchFamily="34" charset="-122"/>
                <a:cs typeface="Arial" pitchFamily="34" charset="-120"/>
              </a:rPr>
              <a:t>→</a:t>
            </a:r>
            <a:endParaRPr lang="en-US" sz="3000" dirty="0"/>
          </a:p>
        </p:txBody>
      </p:sp>
      <p:sp>
        <p:nvSpPr>
          <p:cNvPr id="12" name="Shape 10"/>
          <p:cNvSpPr/>
          <p:nvPr/>
        </p:nvSpPr>
        <p:spPr>
          <a:xfrm>
            <a:off x="8442960" y="5987891"/>
            <a:ext cx="2522220" cy="998220"/>
          </a:xfrm>
          <a:prstGeom prst="roundRect">
            <a:avLst>
              <a:gd name="adj" fmla="val 13359"/>
            </a:avLst>
          </a:prstGeom>
          <a:solidFill>
            <a:srgbClr val="FFFFFF">
              <a:alpha val="6000"/>
            </a:srgbClr>
          </a:solidFill>
          <a:ln/>
        </p:spPr>
        <p:txBody>
          <a:bodyPr/>
          <a:lstStyle/>
          <a:p>
            <a:endParaRPr lang="en-GH"/>
          </a:p>
        </p:txBody>
      </p:sp>
      <p:sp>
        <p:nvSpPr>
          <p:cNvPr id="13" name="Text 11"/>
          <p:cNvSpPr/>
          <p:nvPr/>
        </p:nvSpPr>
        <p:spPr>
          <a:xfrm>
            <a:off x="8823960" y="6311741"/>
            <a:ext cx="1836420" cy="388620"/>
          </a:xfrm>
          <a:prstGeom prst="rect">
            <a:avLst/>
          </a:prstGeom>
          <a:noFill/>
          <a:ln/>
        </p:spPr>
        <p:txBody>
          <a:bodyPr wrap="square" lIns="25400" tIns="25400" rIns="25400" bIns="25400" rtlCol="0" anchor="t">
            <a:normAutofit/>
          </a:bodyPr>
          <a:lstStyle/>
          <a:p>
            <a:pPr marL="0" indent="0" algn="l">
              <a:buNone/>
            </a:pPr>
            <a:r>
              <a:rPr lang="en-US" sz="2100" dirty="0">
                <a:solidFill>
                  <a:srgbClr val="FFFFFF"/>
                </a:solidFill>
                <a:latin typeface="Courier New" pitchFamily="34" charset="0"/>
                <a:ea typeface="Courier New" pitchFamily="34" charset="-122"/>
                <a:cs typeface="Courier New" pitchFamily="34" charset="-120"/>
              </a:rPr>
              <a:t>Data broker</a:t>
            </a:r>
            <a:endParaRPr lang="en-US" sz="2100" dirty="0"/>
          </a:p>
        </p:txBody>
      </p:sp>
      <p:sp>
        <p:nvSpPr>
          <p:cNvPr id="14" name="Text 12"/>
          <p:cNvSpPr/>
          <p:nvPr/>
        </p:nvSpPr>
        <p:spPr>
          <a:xfrm>
            <a:off x="11193781" y="6239351"/>
            <a:ext cx="457200" cy="533400"/>
          </a:xfrm>
          <a:prstGeom prst="rect">
            <a:avLst/>
          </a:prstGeom>
          <a:noFill/>
          <a:ln/>
        </p:spPr>
        <p:txBody>
          <a:bodyPr wrap="square" lIns="25400" tIns="25400" rIns="25400" bIns="25400" rtlCol="0" anchor="t">
            <a:normAutofit/>
          </a:bodyPr>
          <a:lstStyle/>
          <a:p>
            <a:pPr marL="0" indent="0" algn="l">
              <a:buNone/>
            </a:pPr>
            <a:r>
              <a:rPr lang="en-US" sz="3000" dirty="0">
                <a:solidFill>
                  <a:srgbClr val="C4B5FD"/>
                </a:solidFill>
                <a:latin typeface="Arial" pitchFamily="34" charset="0"/>
                <a:ea typeface="Arial" pitchFamily="34" charset="-122"/>
                <a:cs typeface="Arial" pitchFamily="34" charset="-120"/>
              </a:rPr>
              <a:t>→</a:t>
            </a:r>
            <a:endParaRPr lang="en-US" sz="3000" dirty="0"/>
          </a:p>
        </p:txBody>
      </p:sp>
      <p:sp>
        <p:nvSpPr>
          <p:cNvPr id="15" name="Shape 13"/>
          <p:cNvSpPr/>
          <p:nvPr/>
        </p:nvSpPr>
        <p:spPr>
          <a:xfrm>
            <a:off x="11803381" y="5987891"/>
            <a:ext cx="4282440" cy="998220"/>
          </a:xfrm>
          <a:prstGeom prst="roundRect">
            <a:avLst>
              <a:gd name="adj" fmla="val 13359"/>
            </a:avLst>
          </a:prstGeom>
          <a:solidFill>
            <a:srgbClr val="EC5C86">
              <a:alpha val="16000"/>
            </a:srgbClr>
          </a:solidFill>
          <a:ln/>
        </p:spPr>
        <p:txBody>
          <a:bodyPr/>
          <a:lstStyle/>
          <a:p>
            <a:endParaRPr lang="en-GH"/>
          </a:p>
        </p:txBody>
      </p:sp>
      <p:sp>
        <p:nvSpPr>
          <p:cNvPr id="16" name="Text 14"/>
          <p:cNvSpPr/>
          <p:nvPr/>
        </p:nvSpPr>
        <p:spPr>
          <a:xfrm>
            <a:off x="12184381" y="6311741"/>
            <a:ext cx="3648913" cy="388620"/>
          </a:xfrm>
          <a:prstGeom prst="rect">
            <a:avLst/>
          </a:prstGeom>
          <a:noFill/>
          <a:ln/>
        </p:spPr>
        <p:txBody>
          <a:bodyPr wrap="square" lIns="25400" tIns="25400" rIns="25400" bIns="25400" rtlCol="0" anchor="t">
            <a:normAutofit/>
          </a:bodyPr>
          <a:lstStyle/>
          <a:p>
            <a:pPr marL="0" indent="0" algn="l">
              <a:buNone/>
            </a:pPr>
            <a:r>
              <a:rPr lang="en-US" sz="2100" dirty="0">
                <a:solidFill>
                  <a:srgbClr val="FFD7E2"/>
                </a:solidFill>
                <a:latin typeface="Courier New" pitchFamily="34" charset="0"/>
                <a:ea typeface="Courier New" pitchFamily="34" charset="-122"/>
                <a:cs typeface="Courier New" pitchFamily="34" charset="-120"/>
              </a:rPr>
              <a:t>Advertisers &amp; scammers</a:t>
            </a:r>
            <a:endParaRPr lang="en-US" sz="2100" dirty="0"/>
          </a:p>
        </p:txBody>
      </p:sp>
      <p:sp>
        <p:nvSpPr>
          <p:cNvPr id="17" name="Text 15"/>
          <p:cNvSpPr/>
          <p:nvPr/>
        </p:nvSpPr>
        <p:spPr>
          <a:xfrm>
            <a:off x="990600" y="9159240"/>
            <a:ext cx="17937480"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FFFFFF"/>
                </a:solidFill>
                <a:latin typeface="Arial" pitchFamily="34" charset="0"/>
                <a:ea typeface="Arial" pitchFamily="34" charset="-122"/>
                <a:cs typeface="Arial" pitchFamily="34" charset="-120"/>
              </a:rPr>
              <a:t>Check the permissions. A torch app doesn't need your contacts.</a:t>
            </a:r>
            <a:endParaRPr lang="en-US" sz="2250" dirty="0"/>
          </a:p>
        </p:txBody>
      </p:sp>
      <p:pic>
        <p:nvPicPr>
          <p:cNvPr id="19" name="Picture 18">
            <a:extLst>
              <a:ext uri="{FF2B5EF4-FFF2-40B4-BE49-F238E27FC236}">
                <a16:creationId xmlns:a16="http://schemas.microsoft.com/office/drawing/2014/main" id="{C3DE938C-DBF3-12DC-E7BB-06C2A8C5204B}"/>
              </a:ext>
            </a:extLst>
          </p:cNvPr>
          <p:cNvPicPr>
            <a:picLocks noChangeAspect="1"/>
          </p:cNvPicPr>
          <p:nvPr/>
        </p:nvPicPr>
        <p:blipFill>
          <a:blip r:embed="rId3"/>
          <a:stretch>
            <a:fillRect/>
          </a:stretch>
        </p:blipFill>
        <p:spPr>
          <a:xfrm>
            <a:off x="13538956" y="536597"/>
            <a:ext cx="763058" cy="1025149"/>
          </a:xfrm>
          <a:prstGeom prst="rect">
            <a:avLst/>
          </a:prstGeom>
        </p:spPr>
      </p:pic>
      <p:pic>
        <p:nvPicPr>
          <p:cNvPr id="21" name="Picture 20">
            <a:extLst>
              <a:ext uri="{FF2B5EF4-FFF2-40B4-BE49-F238E27FC236}">
                <a16:creationId xmlns:a16="http://schemas.microsoft.com/office/drawing/2014/main" id="{B6C86F9E-3B6D-EC1D-8CA9-BD19ECEBBF52}"/>
              </a:ext>
            </a:extLst>
          </p:cNvPr>
          <p:cNvPicPr>
            <a:picLocks noChangeAspect="1"/>
          </p:cNvPicPr>
          <p:nvPr/>
        </p:nvPicPr>
        <p:blipFill>
          <a:blip r:embed="rId4"/>
          <a:stretch>
            <a:fillRect/>
          </a:stretch>
        </p:blipFill>
        <p:spPr>
          <a:xfrm>
            <a:off x="14438822" y="567980"/>
            <a:ext cx="2858578" cy="95642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CFBFE"/>
        </a:solidFill>
        <a:effectLst/>
      </p:bgPr>
    </p:bg>
    <p:spTree>
      <p:nvGrpSpPr>
        <p:cNvPr id="1" name=""/>
        <p:cNvGrpSpPr/>
        <p:nvPr/>
      </p:nvGrpSpPr>
      <p:grpSpPr>
        <a:xfrm>
          <a:off x="0" y="0"/>
          <a:ext cx="0" cy="0"/>
          <a:chOff x="0" y="0"/>
          <a:chExt cx="0" cy="0"/>
        </a:xfrm>
      </p:grpSpPr>
      <p:sp>
        <p:nvSpPr>
          <p:cNvPr id="2" name="Text 0"/>
          <p:cNvSpPr/>
          <p:nvPr/>
        </p:nvSpPr>
        <p:spPr>
          <a:xfrm>
            <a:off x="990600" y="876300"/>
            <a:ext cx="17937480" cy="335280"/>
          </a:xfrm>
          <a:prstGeom prst="rect">
            <a:avLst/>
          </a:prstGeom>
          <a:noFill/>
          <a:ln/>
        </p:spPr>
        <p:txBody>
          <a:bodyPr wrap="square" lIns="25400" tIns="25400" rIns="25400" bIns="25400" rtlCol="0" anchor="t">
            <a:normAutofit/>
          </a:bodyPr>
          <a:lstStyle/>
          <a:p>
            <a:pPr marL="0" indent="0" algn="l">
              <a:buNone/>
            </a:pPr>
            <a:r>
              <a:rPr lang="en-US" sz="1800" kern="0" spc="288" dirty="0">
                <a:solidFill>
                  <a:srgbClr val="8B5CF6"/>
                </a:solidFill>
                <a:latin typeface="Courier New" pitchFamily="34" charset="0"/>
                <a:ea typeface="Courier New" pitchFamily="34" charset="-122"/>
                <a:cs typeface="Courier New" pitchFamily="34" charset="-120"/>
              </a:rPr>
              <a:t>AI THREATS</a:t>
            </a:r>
            <a:endParaRPr lang="en-US" sz="1800" dirty="0"/>
          </a:p>
        </p:txBody>
      </p:sp>
      <p:sp>
        <p:nvSpPr>
          <p:cNvPr id="3" name="Text 1"/>
          <p:cNvSpPr/>
          <p:nvPr/>
        </p:nvSpPr>
        <p:spPr>
          <a:xfrm>
            <a:off x="990600" y="1402080"/>
            <a:ext cx="17937480" cy="698183"/>
          </a:xfrm>
          <a:prstGeom prst="rect">
            <a:avLst/>
          </a:prstGeom>
          <a:noFill/>
          <a:ln/>
        </p:spPr>
        <p:txBody>
          <a:bodyPr wrap="square" lIns="25400" tIns="25400" rIns="25400" bIns="25400" rtlCol="0" anchor="t">
            <a:normAutofit fontScale="92500" lnSpcReduction="20000"/>
          </a:bodyPr>
          <a:lstStyle/>
          <a:p>
            <a:pPr marL="0" indent="0" algn="l">
              <a:lnSpc>
                <a:spcPct val="105000"/>
              </a:lnSpc>
              <a:buNone/>
            </a:pPr>
            <a:r>
              <a:rPr lang="en-US" sz="4950" b="1" kern="0" spc="-99" dirty="0">
                <a:solidFill>
                  <a:srgbClr val="1B1330"/>
                </a:solidFill>
                <a:latin typeface="Arial" pitchFamily="34" charset="0"/>
                <a:ea typeface="Arial" pitchFamily="34" charset="-122"/>
                <a:cs typeface="Arial" pitchFamily="34" charset="-120"/>
              </a:rPr>
              <a:t>That voice could be cloned</a:t>
            </a:r>
            <a:endParaRPr lang="en-US" sz="4950" dirty="0"/>
          </a:p>
        </p:txBody>
      </p:sp>
      <p:sp>
        <p:nvSpPr>
          <p:cNvPr id="4" name="Text 2"/>
          <p:cNvSpPr/>
          <p:nvPr/>
        </p:nvSpPr>
        <p:spPr>
          <a:xfrm>
            <a:off x="990600" y="4660106"/>
            <a:ext cx="5867400" cy="1657350"/>
          </a:xfrm>
          <a:prstGeom prst="rect">
            <a:avLst/>
          </a:prstGeom>
          <a:noFill/>
          <a:ln/>
        </p:spPr>
        <p:txBody>
          <a:bodyPr wrap="square" lIns="25400" tIns="25400" rIns="25400" bIns="25400" rtlCol="0" anchor="t">
            <a:normAutofit fontScale="92500" lnSpcReduction="10000"/>
          </a:bodyPr>
          <a:lstStyle/>
          <a:p>
            <a:pPr marL="0" indent="0" algn="l">
              <a:lnSpc>
                <a:spcPct val="85000"/>
              </a:lnSpc>
              <a:buNone/>
            </a:pPr>
            <a:r>
              <a:rPr lang="en-US" sz="15000" b="1" kern="0" spc="-450" dirty="0">
                <a:solidFill>
                  <a:srgbClr val="6D28D9"/>
                </a:solidFill>
                <a:latin typeface="Arial" pitchFamily="34" charset="0"/>
                <a:ea typeface="Arial" pitchFamily="34" charset="-122"/>
                <a:cs typeface="Arial" pitchFamily="34" charset="-120"/>
              </a:rPr>
              <a:t>3</a:t>
            </a:r>
            <a:r>
              <a:rPr lang="en-US" sz="6300" kern="0" spc="-450" dirty="0">
                <a:solidFill>
                  <a:srgbClr val="6E6494"/>
                </a:solidFill>
                <a:latin typeface="Arial" pitchFamily="34" charset="0"/>
                <a:ea typeface="Arial" pitchFamily="34" charset="-122"/>
                <a:cs typeface="Arial" pitchFamily="34" charset="-120"/>
              </a:rPr>
              <a:t>sec</a:t>
            </a:r>
            <a:endParaRPr lang="en-US" sz="15000" dirty="0"/>
          </a:p>
        </p:txBody>
      </p:sp>
      <p:sp>
        <p:nvSpPr>
          <p:cNvPr id="5" name="Text 3"/>
          <p:cNvSpPr/>
          <p:nvPr/>
        </p:nvSpPr>
        <p:spPr>
          <a:xfrm>
            <a:off x="990600" y="6546056"/>
            <a:ext cx="4905375" cy="83820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2250" dirty="0">
                <a:solidFill>
                  <a:srgbClr val="6E6494"/>
                </a:solidFill>
                <a:latin typeface="Arial" pitchFamily="34" charset="0"/>
                <a:ea typeface="Arial" pitchFamily="34" charset="-122"/>
                <a:cs typeface="Arial" pitchFamily="34" charset="-120"/>
              </a:rPr>
              <a:t>of audio can be enough for AI to convincingly clone someone's voice.</a:t>
            </a:r>
            <a:endParaRPr lang="en-US" sz="2250" dirty="0"/>
          </a:p>
        </p:txBody>
      </p:sp>
      <p:sp>
        <p:nvSpPr>
          <p:cNvPr id="6" name="Shape 4"/>
          <p:cNvSpPr/>
          <p:nvPr/>
        </p:nvSpPr>
        <p:spPr>
          <a:xfrm>
            <a:off x="7162800" y="4879181"/>
            <a:ext cx="15240" cy="2247900"/>
          </a:xfrm>
          <a:prstGeom prst="rect">
            <a:avLst/>
          </a:prstGeom>
          <a:solidFill>
            <a:srgbClr val="F1ECFB"/>
          </a:solidFill>
          <a:ln/>
        </p:spPr>
        <p:txBody>
          <a:bodyPr/>
          <a:lstStyle/>
          <a:p>
            <a:endParaRPr lang="en-GH"/>
          </a:p>
        </p:txBody>
      </p:sp>
      <p:sp>
        <p:nvSpPr>
          <p:cNvPr id="7" name="Text 5"/>
          <p:cNvSpPr/>
          <p:nvPr/>
        </p:nvSpPr>
        <p:spPr>
          <a:xfrm>
            <a:off x="7863840" y="4879181"/>
            <a:ext cx="9716567" cy="106680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2700" dirty="0">
                <a:solidFill>
                  <a:srgbClr val="1B1330"/>
                </a:solidFill>
                <a:latin typeface="Arial" pitchFamily="34" charset="0"/>
                <a:ea typeface="Arial" pitchFamily="34" charset="-122"/>
                <a:cs typeface="Arial" pitchFamily="34" charset="-120"/>
              </a:rPr>
              <a:t>Scammers lift a few seconds from a voice note or video, then call a parent "in distress" asking for mobile money.</a:t>
            </a:r>
            <a:endParaRPr lang="en-US" sz="2700" dirty="0"/>
          </a:p>
        </p:txBody>
      </p:sp>
      <p:sp>
        <p:nvSpPr>
          <p:cNvPr id="8" name="Text 6"/>
          <p:cNvSpPr/>
          <p:nvPr/>
        </p:nvSpPr>
        <p:spPr>
          <a:xfrm>
            <a:off x="7863840" y="6212681"/>
            <a:ext cx="9716567" cy="952500"/>
          </a:xfrm>
          <a:prstGeom prst="rect">
            <a:avLst/>
          </a:prstGeom>
          <a:noFill/>
          <a:ln/>
        </p:spPr>
        <p:txBody>
          <a:bodyPr wrap="square" lIns="25400" tIns="25400" rIns="25400" bIns="25400" rtlCol="0" anchor="t">
            <a:normAutofit fontScale="92500"/>
          </a:bodyPr>
          <a:lstStyle/>
          <a:p>
            <a:pPr marL="0" indent="0" algn="l">
              <a:lnSpc>
                <a:spcPct val="150000"/>
              </a:lnSpc>
              <a:buNone/>
            </a:pPr>
            <a:r>
              <a:rPr lang="en-US" sz="2400" dirty="0">
                <a:solidFill>
                  <a:srgbClr val="6E6494"/>
                </a:solidFill>
                <a:latin typeface="Arial" pitchFamily="34" charset="0"/>
                <a:ea typeface="Arial" pitchFamily="34" charset="-122"/>
                <a:cs typeface="Arial" pitchFamily="34" charset="-120"/>
              </a:rPr>
              <a:t>Agree a family code word that no recording — and no AI — could ever know.</a:t>
            </a:r>
            <a:endParaRPr lang="en-US" sz="2400" dirty="0"/>
          </a:p>
        </p:txBody>
      </p:sp>
      <p:pic>
        <p:nvPicPr>
          <p:cNvPr id="10" name="Picture 9">
            <a:extLst>
              <a:ext uri="{FF2B5EF4-FFF2-40B4-BE49-F238E27FC236}">
                <a16:creationId xmlns:a16="http://schemas.microsoft.com/office/drawing/2014/main" id="{8ADA0393-9F4F-F6BD-7854-DA0C5BA45BE7}"/>
              </a:ext>
            </a:extLst>
          </p:cNvPr>
          <p:cNvPicPr>
            <a:picLocks noChangeAspect="1"/>
          </p:cNvPicPr>
          <p:nvPr/>
        </p:nvPicPr>
        <p:blipFill>
          <a:blip r:embed="rId3"/>
          <a:stretch>
            <a:fillRect/>
          </a:stretch>
        </p:blipFill>
        <p:spPr>
          <a:xfrm>
            <a:off x="13538956" y="536597"/>
            <a:ext cx="763058" cy="1025149"/>
          </a:xfrm>
          <a:prstGeom prst="rect">
            <a:avLst/>
          </a:prstGeom>
        </p:spPr>
      </p:pic>
      <p:pic>
        <p:nvPicPr>
          <p:cNvPr id="12" name="Picture 11">
            <a:extLst>
              <a:ext uri="{FF2B5EF4-FFF2-40B4-BE49-F238E27FC236}">
                <a16:creationId xmlns:a16="http://schemas.microsoft.com/office/drawing/2014/main" id="{C803A452-B4CC-1F8D-964A-3157FC0C7949}"/>
              </a:ext>
            </a:extLst>
          </p:cNvPr>
          <p:cNvPicPr>
            <a:picLocks noChangeAspect="1"/>
          </p:cNvPicPr>
          <p:nvPr/>
        </p:nvPicPr>
        <p:blipFill>
          <a:blip r:embed="rId4"/>
          <a:stretch>
            <a:fillRect/>
          </a:stretch>
        </p:blipFill>
        <p:spPr>
          <a:xfrm>
            <a:off x="14438822" y="567980"/>
            <a:ext cx="2858578" cy="95642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2B0B5E"/>
        </a:solidFill>
        <a:effectLst/>
      </p:bgPr>
    </p:bg>
    <p:spTree>
      <p:nvGrpSpPr>
        <p:cNvPr id="1" name=""/>
        <p:cNvGrpSpPr/>
        <p:nvPr/>
      </p:nvGrpSpPr>
      <p:grpSpPr>
        <a:xfrm>
          <a:off x="0" y="0"/>
          <a:ext cx="0" cy="0"/>
          <a:chOff x="0" y="0"/>
          <a:chExt cx="0" cy="0"/>
        </a:xfrm>
      </p:grpSpPr>
      <p:sp>
        <p:nvSpPr>
          <p:cNvPr id="2" name="Shape 0"/>
          <p:cNvSpPr/>
          <p:nvPr/>
        </p:nvSpPr>
        <p:spPr>
          <a:xfrm>
            <a:off x="13906500" y="-2286000"/>
            <a:ext cx="6096000" cy="6096000"/>
          </a:xfrm>
          <a:prstGeom prst="ellipse">
            <a:avLst/>
          </a:prstGeom>
          <a:gradFill rotWithShape="1">
            <a:gsLst>
              <a:gs pos="0">
                <a:srgbClr val="8B5CF6">
                  <a:alpha val="40000"/>
                </a:srgbClr>
              </a:gs>
              <a:gs pos="70000">
                <a:srgbClr val="8B5CF6">
                  <a:alpha val="0"/>
                </a:srgbClr>
              </a:gs>
            </a:gsLst>
            <a:path path="circle">
              <a:fillToRect l="50000" t="50000" r="50000" b="50000"/>
            </a:path>
          </a:gradFill>
          <a:ln/>
        </p:spPr>
        <p:txBody>
          <a:bodyPr/>
          <a:lstStyle/>
          <a:p>
            <a:endParaRPr lang="en-GH"/>
          </a:p>
        </p:txBody>
      </p:sp>
      <p:sp>
        <p:nvSpPr>
          <p:cNvPr id="3" name="Text 1"/>
          <p:cNvSpPr/>
          <p:nvPr/>
        </p:nvSpPr>
        <p:spPr>
          <a:xfrm>
            <a:off x="990600" y="876300"/>
            <a:ext cx="17937480" cy="335280"/>
          </a:xfrm>
          <a:prstGeom prst="rect">
            <a:avLst/>
          </a:prstGeom>
          <a:noFill/>
          <a:ln/>
        </p:spPr>
        <p:txBody>
          <a:bodyPr wrap="square" lIns="25400" tIns="25400" rIns="25400" bIns="25400" rtlCol="0" anchor="t">
            <a:normAutofit/>
          </a:bodyPr>
          <a:lstStyle/>
          <a:p>
            <a:pPr marL="0" indent="0" algn="l">
              <a:buNone/>
            </a:pPr>
            <a:r>
              <a:rPr lang="en-US" sz="1800" kern="0" spc="288" dirty="0">
                <a:solidFill>
                  <a:srgbClr val="C4B5FD"/>
                </a:solidFill>
                <a:latin typeface="Courier New" pitchFamily="34" charset="0"/>
                <a:ea typeface="Courier New" pitchFamily="34" charset="-122"/>
                <a:cs typeface="Courier New" pitchFamily="34" charset="-120"/>
              </a:rPr>
              <a:t>LOCAL THREAT · SEXTORTION</a:t>
            </a:r>
            <a:endParaRPr lang="en-US" sz="1800" dirty="0"/>
          </a:p>
        </p:txBody>
      </p:sp>
      <p:sp>
        <p:nvSpPr>
          <p:cNvPr id="4" name="Text 2"/>
          <p:cNvSpPr/>
          <p:nvPr/>
        </p:nvSpPr>
        <p:spPr>
          <a:xfrm>
            <a:off x="990600" y="1402080"/>
            <a:ext cx="17937480" cy="698183"/>
          </a:xfrm>
          <a:prstGeom prst="rect">
            <a:avLst/>
          </a:prstGeom>
          <a:noFill/>
          <a:ln/>
        </p:spPr>
        <p:txBody>
          <a:bodyPr wrap="square" lIns="25400" tIns="25400" rIns="25400" bIns="25400" rtlCol="0" anchor="t">
            <a:normAutofit fontScale="92500" lnSpcReduction="20000"/>
          </a:bodyPr>
          <a:lstStyle/>
          <a:p>
            <a:pPr marL="0" indent="0" algn="l">
              <a:lnSpc>
                <a:spcPct val="105000"/>
              </a:lnSpc>
              <a:buNone/>
            </a:pPr>
            <a:r>
              <a:rPr lang="en-US" sz="4950" b="1" kern="0" spc="-99" dirty="0">
                <a:solidFill>
                  <a:srgbClr val="F4F0FF"/>
                </a:solidFill>
                <a:latin typeface="Arial" pitchFamily="34" charset="0"/>
                <a:ea typeface="Arial" pitchFamily="34" charset="-122"/>
                <a:cs typeface="Arial" pitchFamily="34" charset="-120"/>
              </a:rPr>
              <a:t>Romance scams end in blackmail</a:t>
            </a:r>
            <a:endParaRPr lang="en-US" sz="4950" dirty="0"/>
          </a:p>
        </p:txBody>
      </p:sp>
      <p:sp>
        <p:nvSpPr>
          <p:cNvPr id="5" name="Shape 3"/>
          <p:cNvSpPr/>
          <p:nvPr/>
        </p:nvSpPr>
        <p:spPr>
          <a:xfrm>
            <a:off x="990600" y="2557463"/>
            <a:ext cx="4991100" cy="1737360"/>
          </a:xfrm>
          <a:prstGeom prst="roundRect">
            <a:avLst>
              <a:gd name="adj" fmla="val 7675"/>
            </a:avLst>
          </a:prstGeom>
          <a:solidFill>
            <a:srgbClr val="FFFFFF">
              <a:alpha val="5000"/>
            </a:srgbClr>
          </a:solidFill>
          <a:ln/>
        </p:spPr>
        <p:txBody>
          <a:bodyPr/>
          <a:lstStyle/>
          <a:p>
            <a:endParaRPr lang="en-GH"/>
          </a:p>
        </p:txBody>
      </p:sp>
      <p:sp>
        <p:nvSpPr>
          <p:cNvPr id="6" name="Text 4"/>
          <p:cNvSpPr/>
          <p:nvPr/>
        </p:nvSpPr>
        <p:spPr>
          <a:xfrm>
            <a:off x="1276350" y="2862263"/>
            <a:ext cx="4861560" cy="312420"/>
          </a:xfrm>
          <a:prstGeom prst="rect">
            <a:avLst/>
          </a:prstGeom>
          <a:noFill/>
          <a:ln/>
        </p:spPr>
        <p:txBody>
          <a:bodyPr wrap="square" lIns="25400" tIns="25400" rIns="25400" bIns="25400" rtlCol="0" anchor="t">
            <a:normAutofit/>
          </a:bodyPr>
          <a:lstStyle/>
          <a:p>
            <a:pPr marL="0" indent="0" algn="l">
              <a:buNone/>
            </a:pPr>
            <a:r>
              <a:rPr lang="en-US" sz="1650" dirty="0">
                <a:solidFill>
                  <a:srgbClr val="9B8AC4"/>
                </a:solidFill>
                <a:latin typeface="Courier New" pitchFamily="34" charset="0"/>
                <a:ea typeface="Courier New" pitchFamily="34" charset="-122"/>
                <a:cs typeface="Courier New" pitchFamily="34" charset="-120"/>
              </a:rPr>
              <a:t>Step 1</a:t>
            </a:r>
            <a:endParaRPr lang="en-US" sz="1650" dirty="0"/>
          </a:p>
        </p:txBody>
      </p:sp>
      <p:sp>
        <p:nvSpPr>
          <p:cNvPr id="7" name="Text 5"/>
          <p:cNvSpPr/>
          <p:nvPr/>
        </p:nvSpPr>
        <p:spPr>
          <a:xfrm>
            <a:off x="1276350" y="3269933"/>
            <a:ext cx="4552188" cy="758190"/>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2100" dirty="0">
                <a:solidFill>
                  <a:srgbClr val="F4F0FF"/>
                </a:solidFill>
                <a:latin typeface="Arial" pitchFamily="34" charset="0"/>
                <a:ea typeface="Arial" pitchFamily="34" charset="-122"/>
                <a:cs typeface="Arial" pitchFamily="34" charset="-120"/>
              </a:rPr>
              <a:t>Friendly DM on Facebook, Instagram or TikTok</a:t>
            </a:r>
            <a:endParaRPr lang="en-US" sz="2100" dirty="0"/>
          </a:p>
        </p:txBody>
      </p:sp>
      <p:sp>
        <p:nvSpPr>
          <p:cNvPr id="8" name="Text 6"/>
          <p:cNvSpPr/>
          <p:nvPr/>
        </p:nvSpPr>
        <p:spPr>
          <a:xfrm>
            <a:off x="6153150" y="2557463"/>
            <a:ext cx="400050" cy="1775460"/>
          </a:xfrm>
          <a:prstGeom prst="rect">
            <a:avLst/>
          </a:prstGeom>
          <a:noFill/>
          <a:ln/>
        </p:spPr>
        <p:txBody>
          <a:bodyPr wrap="square" lIns="25400" tIns="25400" rIns="25400" bIns="25400" rtlCol="0" anchor="ctr">
            <a:normAutofit/>
          </a:bodyPr>
          <a:lstStyle/>
          <a:p>
            <a:pPr marL="0" indent="0" algn="l">
              <a:buNone/>
            </a:pPr>
            <a:r>
              <a:rPr lang="en-US" sz="2550" dirty="0">
                <a:solidFill>
                  <a:srgbClr val="C4B5FD"/>
                </a:solidFill>
                <a:latin typeface="Arial" pitchFamily="34" charset="0"/>
                <a:ea typeface="Arial" pitchFamily="34" charset="-122"/>
                <a:cs typeface="Arial" pitchFamily="34" charset="-120"/>
              </a:rPr>
              <a:t>→</a:t>
            </a:r>
            <a:endParaRPr lang="en-US" sz="2550" dirty="0"/>
          </a:p>
        </p:txBody>
      </p:sp>
      <p:sp>
        <p:nvSpPr>
          <p:cNvPr id="9" name="Shape 7"/>
          <p:cNvSpPr/>
          <p:nvPr/>
        </p:nvSpPr>
        <p:spPr>
          <a:xfrm>
            <a:off x="6648450" y="2557463"/>
            <a:ext cx="4991100" cy="1737360"/>
          </a:xfrm>
          <a:prstGeom prst="roundRect">
            <a:avLst>
              <a:gd name="adj" fmla="val 7675"/>
            </a:avLst>
          </a:prstGeom>
          <a:solidFill>
            <a:srgbClr val="FFFFFF">
              <a:alpha val="5000"/>
            </a:srgbClr>
          </a:solidFill>
          <a:ln/>
        </p:spPr>
        <p:txBody>
          <a:bodyPr/>
          <a:lstStyle/>
          <a:p>
            <a:endParaRPr lang="en-GH"/>
          </a:p>
        </p:txBody>
      </p:sp>
      <p:sp>
        <p:nvSpPr>
          <p:cNvPr id="10" name="Text 8"/>
          <p:cNvSpPr/>
          <p:nvPr/>
        </p:nvSpPr>
        <p:spPr>
          <a:xfrm>
            <a:off x="6934200" y="2862263"/>
            <a:ext cx="4861560" cy="312420"/>
          </a:xfrm>
          <a:prstGeom prst="rect">
            <a:avLst/>
          </a:prstGeom>
          <a:noFill/>
          <a:ln/>
        </p:spPr>
        <p:txBody>
          <a:bodyPr wrap="square" lIns="25400" tIns="25400" rIns="25400" bIns="25400" rtlCol="0" anchor="t">
            <a:normAutofit/>
          </a:bodyPr>
          <a:lstStyle/>
          <a:p>
            <a:pPr marL="0" indent="0" algn="l">
              <a:buNone/>
            </a:pPr>
            <a:r>
              <a:rPr lang="en-US" sz="1650" dirty="0">
                <a:solidFill>
                  <a:srgbClr val="9B8AC4"/>
                </a:solidFill>
                <a:latin typeface="Courier New" pitchFamily="34" charset="0"/>
                <a:ea typeface="Courier New" pitchFamily="34" charset="-122"/>
                <a:cs typeface="Courier New" pitchFamily="34" charset="-120"/>
              </a:rPr>
              <a:t>Step 2</a:t>
            </a:r>
            <a:endParaRPr lang="en-US" sz="1650" dirty="0"/>
          </a:p>
        </p:txBody>
      </p:sp>
      <p:sp>
        <p:nvSpPr>
          <p:cNvPr id="11" name="Text 9"/>
          <p:cNvSpPr/>
          <p:nvPr/>
        </p:nvSpPr>
        <p:spPr>
          <a:xfrm>
            <a:off x="6934200" y="3269933"/>
            <a:ext cx="4552188" cy="758190"/>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2100" dirty="0">
                <a:solidFill>
                  <a:srgbClr val="F4F0FF"/>
                </a:solidFill>
                <a:latin typeface="Arial" pitchFamily="34" charset="0"/>
                <a:ea typeface="Arial" pitchFamily="34" charset="-122"/>
                <a:cs typeface="Arial" pitchFamily="34" charset="-120"/>
              </a:rPr>
              <a:t>Chat moves to WhatsApp, fast and flattering</a:t>
            </a:r>
            <a:endParaRPr lang="en-US" sz="2100" dirty="0"/>
          </a:p>
        </p:txBody>
      </p:sp>
      <p:sp>
        <p:nvSpPr>
          <p:cNvPr id="12" name="Text 10"/>
          <p:cNvSpPr/>
          <p:nvPr/>
        </p:nvSpPr>
        <p:spPr>
          <a:xfrm>
            <a:off x="11811000" y="2557463"/>
            <a:ext cx="400050" cy="1775460"/>
          </a:xfrm>
          <a:prstGeom prst="rect">
            <a:avLst/>
          </a:prstGeom>
          <a:noFill/>
          <a:ln/>
        </p:spPr>
        <p:txBody>
          <a:bodyPr wrap="square" lIns="25400" tIns="25400" rIns="25400" bIns="25400" rtlCol="0" anchor="ctr">
            <a:normAutofit/>
          </a:bodyPr>
          <a:lstStyle/>
          <a:p>
            <a:pPr marL="0" indent="0" algn="l">
              <a:buNone/>
            </a:pPr>
            <a:r>
              <a:rPr lang="en-US" sz="2550" dirty="0">
                <a:solidFill>
                  <a:srgbClr val="C4B5FD"/>
                </a:solidFill>
                <a:latin typeface="Arial" pitchFamily="34" charset="0"/>
                <a:ea typeface="Arial" pitchFamily="34" charset="-122"/>
                <a:cs typeface="Arial" pitchFamily="34" charset="-120"/>
              </a:rPr>
              <a:t>→</a:t>
            </a:r>
            <a:endParaRPr lang="en-US" sz="2550" dirty="0"/>
          </a:p>
        </p:txBody>
      </p:sp>
      <p:sp>
        <p:nvSpPr>
          <p:cNvPr id="13" name="Shape 11"/>
          <p:cNvSpPr/>
          <p:nvPr/>
        </p:nvSpPr>
        <p:spPr>
          <a:xfrm>
            <a:off x="12306300" y="2557463"/>
            <a:ext cx="4991100" cy="1737360"/>
          </a:xfrm>
          <a:prstGeom prst="roundRect">
            <a:avLst>
              <a:gd name="adj" fmla="val 7675"/>
            </a:avLst>
          </a:prstGeom>
          <a:solidFill>
            <a:srgbClr val="EC5C86">
              <a:alpha val="16000"/>
            </a:srgbClr>
          </a:solidFill>
          <a:ln/>
        </p:spPr>
        <p:txBody>
          <a:bodyPr/>
          <a:lstStyle/>
          <a:p>
            <a:endParaRPr lang="en-GH"/>
          </a:p>
        </p:txBody>
      </p:sp>
      <p:sp>
        <p:nvSpPr>
          <p:cNvPr id="14" name="Text 12"/>
          <p:cNvSpPr/>
          <p:nvPr/>
        </p:nvSpPr>
        <p:spPr>
          <a:xfrm>
            <a:off x="12592050" y="2862263"/>
            <a:ext cx="4861560" cy="312420"/>
          </a:xfrm>
          <a:prstGeom prst="rect">
            <a:avLst/>
          </a:prstGeom>
          <a:noFill/>
          <a:ln/>
        </p:spPr>
        <p:txBody>
          <a:bodyPr wrap="square" lIns="25400" tIns="25400" rIns="25400" bIns="25400" rtlCol="0" anchor="t">
            <a:normAutofit/>
          </a:bodyPr>
          <a:lstStyle/>
          <a:p>
            <a:pPr marL="0" indent="0" algn="l">
              <a:buNone/>
            </a:pPr>
            <a:r>
              <a:rPr lang="en-US" sz="1650" dirty="0">
                <a:solidFill>
                  <a:srgbClr val="FFB8CC"/>
                </a:solidFill>
                <a:latin typeface="Courier New" pitchFamily="34" charset="0"/>
                <a:ea typeface="Courier New" pitchFamily="34" charset="-122"/>
                <a:cs typeface="Courier New" pitchFamily="34" charset="-120"/>
              </a:rPr>
              <a:t>Step 3</a:t>
            </a:r>
            <a:endParaRPr lang="en-US" sz="1650" dirty="0"/>
          </a:p>
        </p:txBody>
      </p:sp>
      <p:sp>
        <p:nvSpPr>
          <p:cNvPr id="15" name="Text 13"/>
          <p:cNvSpPr/>
          <p:nvPr/>
        </p:nvSpPr>
        <p:spPr>
          <a:xfrm>
            <a:off x="12592050" y="3269933"/>
            <a:ext cx="4861560" cy="398145"/>
          </a:xfrm>
          <a:prstGeom prst="rect">
            <a:avLst/>
          </a:prstGeom>
          <a:noFill/>
          <a:ln/>
        </p:spPr>
        <p:txBody>
          <a:bodyPr wrap="square" lIns="25400" tIns="25400" rIns="25400" bIns="25400" rtlCol="0" anchor="t">
            <a:normAutofit fontScale="92500" lnSpcReduction="10000"/>
          </a:bodyPr>
          <a:lstStyle/>
          <a:p>
            <a:pPr marL="0" indent="0" algn="l">
              <a:lnSpc>
                <a:spcPct val="135000"/>
              </a:lnSpc>
              <a:buNone/>
            </a:pPr>
            <a:r>
              <a:rPr lang="en-US" sz="2100" dirty="0">
                <a:solidFill>
                  <a:srgbClr val="FFD7E2"/>
                </a:solidFill>
                <a:latin typeface="Arial" pitchFamily="34" charset="0"/>
                <a:ea typeface="Arial" pitchFamily="34" charset="-122"/>
                <a:cs typeface="Arial" pitchFamily="34" charset="-120"/>
              </a:rPr>
              <a:t>"Pay, or I expose your photos."</a:t>
            </a:r>
            <a:endParaRPr lang="en-US" sz="2100" dirty="0"/>
          </a:p>
        </p:txBody>
      </p:sp>
      <p:sp>
        <p:nvSpPr>
          <p:cNvPr id="16" name="Text 14"/>
          <p:cNvSpPr/>
          <p:nvPr/>
        </p:nvSpPr>
        <p:spPr>
          <a:xfrm>
            <a:off x="990600" y="8328660"/>
            <a:ext cx="3064931" cy="1318260"/>
          </a:xfrm>
          <a:prstGeom prst="rect">
            <a:avLst/>
          </a:prstGeom>
          <a:noFill/>
          <a:ln/>
        </p:spPr>
        <p:txBody>
          <a:bodyPr wrap="square" lIns="25400" tIns="25400" rIns="25400" bIns="25400" rtlCol="0" anchor="t">
            <a:normAutofit/>
          </a:bodyPr>
          <a:lstStyle/>
          <a:p>
            <a:pPr marL="0" indent="0" algn="l">
              <a:lnSpc>
                <a:spcPct val="90000"/>
              </a:lnSpc>
              <a:buNone/>
            </a:pPr>
            <a:r>
              <a:rPr lang="en-US" sz="9000" b="1" kern="0" spc="-270" dirty="0">
                <a:solidFill>
                  <a:srgbClr val="C4B5FD"/>
                </a:solidFill>
                <a:latin typeface="Arial" pitchFamily="34" charset="0"/>
                <a:ea typeface="Arial" pitchFamily="34" charset="-122"/>
                <a:cs typeface="Arial" pitchFamily="34" charset="-120"/>
              </a:rPr>
              <a:t>254%</a:t>
            </a:r>
            <a:endParaRPr lang="en-US" sz="9000" dirty="0"/>
          </a:p>
        </p:txBody>
      </p:sp>
      <p:sp>
        <p:nvSpPr>
          <p:cNvPr id="17" name="Text 15"/>
          <p:cNvSpPr/>
          <p:nvPr/>
        </p:nvSpPr>
        <p:spPr>
          <a:xfrm>
            <a:off x="4462701" y="8536305"/>
            <a:ext cx="13219740" cy="910590"/>
          </a:xfrm>
          <a:prstGeom prst="rect">
            <a:avLst/>
          </a:prstGeom>
          <a:noFill/>
          <a:ln/>
        </p:spPr>
        <p:txBody>
          <a:bodyPr wrap="square" lIns="25400" tIns="25400" rIns="25400" bIns="25400" rtlCol="0" anchor="t">
            <a:normAutofit fontScale="92500" lnSpcReduction="10000"/>
          </a:bodyPr>
          <a:lstStyle/>
          <a:p>
            <a:pPr marL="0" indent="0" algn="l">
              <a:lnSpc>
                <a:spcPct val="150000"/>
              </a:lnSpc>
              <a:buNone/>
            </a:pPr>
            <a:r>
              <a:rPr lang="en-US" sz="2250" dirty="0">
                <a:solidFill>
                  <a:srgbClr val="CDBEF0"/>
                </a:solidFill>
                <a:latin typeface="Arial" pitchFamily="34" charset="0"/>
                <a:ea typeface="Arial" pitchFamily="34" charset="-122"/>
                <a:cs typeface="Arial" pitchFamily="34" charset="-120"/>
              </a:rPr>
              <a:t>rise in reported online blackmail in Ghana (2024). The response: </a:t>
            </a:r>
            <a:r>
              <a:rPr lang="en-US" sz="2250" b="1" dirty="0">
                <a:solidFill>
                  <a:srgbClr val="FFFFFF"/>
                </a:solidFill>
                <a:latin typeface="Arial" pitchFamily="34" charset="0"/>
                <a:ea typeface="Arial" pitchFamily="34" charset="-122"/>
                <a:cs typeface="Arial" pitchFamily="34" charset="-120"/>
              </a:rPr>
              <a:t>stop, don't pay, screenshot, and report. </a:t>
            </a:r>
            <a:r>
              <a:rPr lang="en-US" sz="2250" dirty="0">
                <a:solidFill>
                  <a:srgbClr val="CDBEF0"/>
                </a:solidFill>
                <a:latin typeface="Arial" pitchFamily="34" charset="0"/>
                <a:ea typeface="Arial" pitchFamily="34" charset="-122"/>
                <a:cs typeface="Arial" pitchFamily="34" charset="-120"/>
              </a:rPr>
              <a:t>Paying only invites more demands.</a:t>
            </a:r>
            <a:endParaRPr lang="en-US" sz="2250" dirty="0"/>
          </a:p>
        </p:txBody>
      </p:sp>
      <p:pic>
        <p:nvPicPr>
          <p:cNvPr id="19" name="Picture 18">
            <a:extLst>
              <a:ext uri="{FF2B5EF4-FFF2-40B4-BE49-F238E27FC236}">
                <a16:creationId xmlns:a16="http://schemas.microsoft.com/office/drawing/2014/main" id="{76D5BBE9-C28F-099A-F22A-A6361AB2FDCB}"/>
              </a:ext>
            </a:extLst>
          </p:cNvPr>
          <p:cNvPicPr>
            <a:picLocks noChangeAspect="1"/>
          </p:cNvPicPr>
          <p:nvPr/>
        </p:nvPicPr>
        <p:blipFill>
          <a:blip r:embed="rId3"/>
          <a:stretch>
            <a:fillRect/>
          </a:stretch>
        </p:blipFill>
        <p:spPr>
          <a:xfrm>
            <a:off x="13538956" y="536597"/>
            <a:ext cx="763058" cy="1025149"/>
          </a:xfrm>
          <a:prstGeom prst="rect">
            <a:avLst/>
          </a:prstGeom>
        </p:spPr>
      </p:pic>
      <p:pic>
        <p:nvPicPr>
          <p:cNvPr id="21" name="Picture 20">
            <a:extLst>
              <a:ext uri="{FF2B5EF4-FFF2-40B4-BE49-F238E27FC236}">
                <a16:creationId xmlns:a16="http://schemas.microsoft.com/office/drawing/2014/main" id="{120A34D0-4DD7-8682-135B-E28A2DD00AA2}"/>
              </a:ext>
            </a:extLst>
          </p:cNvPr>
          <p:cNvPicPr>
            <a:picLocks noChangeAspect="1"/>
          </p:cNvPicPr>
          <p:nvPr/>
        </p:nvPicPr>
        <p:blipFill>
          <a:blip r:embed="rId4"/>
          <a:stretch>
            <a:fillRect/>
          </a:stretch>
        </p:blipFill>
        <p:spPr>
          <a:xfrm>
            <a:off x="14438822" y="567980"/>
            <a:ext cx="2858578" cy="95642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CFBFE"/>
        </a:solidFill>
        <a:effectLst/>
      </p:bgPr>
    </p:bg>
    <p:spTree>
      <p:nvGrpSpPr>
        <p:cNvPr id="1" name=""/>
        <p:cNvGrpSpPr/>
        <p:nvPr/>
      </p:nvGrpSpPr>
      <p:grpSpPr>
        <a:xfrm>
          <a:off x="0" y="0"/>
          <a:ext cx="0" cy="0"/>
          <a:chOff x="0" y="0"/>
          <a:chExt cx="0" cy="0"/>
        </a:xfrm>
      </p:grpSpPr>
      <p:sp>
        <p:nvSpPr>
          <p:cNvPr id="2" name="Text 0"/>
          <p:cNvSpPr/>
          <p:nvPr/>
        </p:nvSpPr>
        <p:spPr>
          <a:xfrm>
            <a:off x="990600" y="876300"/>
            <a:ext cx="17937480" cy="335280"/>
          </a:xfrm>
          <a:prstGeom prst="rect">
            <a:avLst/>
          </a:prstGeom>
          <a:noFill/>
          <a:ln/>
        </p:spPr>
        <p:txBody>
          <a:bodyPr wrap="square" lIns="25400" tIns="25400" rIns="25400" bIns="25400" rtlCol="0" anchor="t">
            <a:normAutofit/>
          </a:bodyPr>
          <a:lstStyle/>
          <a:p>
            <a:pPr marL="0" indent="0" algn="l">
              <a:buNone/>
            </a:pPr>
            <a:r>
              <a:rPr lang="en-US" sz="1800" kern="0" spc="288" dirty="0">
                <a:solidFill>
                  <a:srgbClr val="8B5CF6"/>
                </a:solidFill>
                <a:latin typeface="Courier New" pitchFamily="34" charset="0"/>
                <a:ea typeface="Courier New" pitchFamily="34" charset="-122"/>
                <a:cs typeface="Courier New" pitchFamily="34" charset="-120"/>
              </a:rPr>
              <a:t>YOUR DEFENCE</a:t>
            </a:r>
            <a:endParaRPr lang="en-US" sz="1800" dirty="0"/>
          </a:p>
        </p:txBody>
      </p:sp>
      <p:sp>
        <p:nvSpPr>
          <p:cNvPr id="3" name="Text 1"/>
          <p:cNvSpPr/>
          <p:nvPr/>
        </p:nvSpPr>
        <p:spPr>
          <a:xfrm>
            <a:off x="990600" y="1402080"/>
            <a:ext cx="17937480" cy="698183"/>
          </a:xfrm>
          <a:prstGeom prst="rect">
            <a:avLst/>
          </a:prstGeom>
          <a:noFill/>
          <a:ln/>
        </p:spPr>
        <p:txBody>
          <a:bodyPr wrap="square" lIns="25400" tIns="25400" rIns="25400" bIns="25400" rtlCol="0" anchor="t">
            <a:normAutofit fontScale="92500" lnSpcReduction="20000"/>
          </a:bodyPr>
          <a:lstStyle/>
          <a:p>
            <a:pPr marL="0" indent="0" algn="l">
              <a:lnSpc>
                <a:spcPct val="105000"/>
              </a:lnSpc>
              <a:buNone/>
            </a:pPr>
            <a:r>
              <a:rPr lang="en-US" sz="4950" b="1" kern="0" spc="-99" dirty="0">
                <a:solidFill>
                  <a:srgbClr val="1B1330"/>
                </a:solidFill>
                <a:latin typeface="Arial" pitchFamily="34" charset="0"/>
                <a:ea typeface="Arial" pitchFamily="34" charset="-122"/>
                <a:cs typeface="Arial" pitchFamily="34" charset="-120"/>
              </a:rPr>
              <a:t>Seven habits that protect you</a:t>
            </a:r>
            <a:endParaRPr lang="en-US" sz="4950" dirty="0"/>
          </a:p>
        </p:txBody>
      </p:sp>
      <p:sp>
        <p:nvSpPr>
          <p:cNvPr id="4" name="Text 2"/>
          <p:cNvSpPr/>
          <p:nvPr/>
        </p:nvSpPr>
        <p:spPr>
          <a:xfrm>
            <a:off x="990600" y="4378166"/>
            <a:ext cx="552450" cy="48006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8B5CF6"/>
                </a:solidFill>
                <a:latin typeface="Arial" pitchFamily="34" charset="0"/>
                <a:ea typeface="Arial" pitchFamily="34" charset="-122"/>
                <a:cs typeface="Arial" pitchFamily="34" charset="-120"/>
              </a:rPr>
              <a:t>1</a:t>
            </a:r>
            <a:endParaRPr lang="en-US" sz="3000" dirty="0"/>
          </a:p>
        </p:txBody>
      </p:sp>
      <p:sp>
        <p:nvSpPr>
          <p:cNvPr id="5" name="Text 3"/>
          <p:cNvSpPr/>
          <p:nvPr/>
        </p:nvSpPr>
        <p:spPr>
          <a:xfrm>
            <a:off x="1695450" y="4423886"/>
            <a:ext cx="7358063" cy="838200"/>
          </a:xfrm>
          <a:prstGeom prst="rect">
            <a:avLst/>
          </a:prstGeom>
          <a:noFill/>
          <a:ln/>
        </p:spPr>
        <p:txBody>
          <a:bodyPr wrap="square" lIns="25400" tIns="25400" rIns="25400" bIns="25400" rtlCol="0" anchor="t">
            <a:normAutofit fontScale="92500" lnSpcReduction="20000"/>
          </a:bodyPr>
          <a:lstStyle/>
          <a:p>
            <a:pPr marL="0" indent="0" algn="l">
              <a:lnSpc>
                <a:spcPct val="140000"/>
              </a:lnSpc>
              <a:buNone/>
            </a:pPr>
            <a:r>
              <a:rPr lang="en-US" sz="2250" dirty="0">
                <a:solidFill>
                  <a:srgbClr val="1B1330"/>
                </a:solidFill>
                <a:latin typeface="Arial" pitchFamily="34" charset="0"/>
                <a:ea typeface="Arial" pitchFamily="34" charset="-122"/>
                <a:cs typeface="Arial" pitchFamily="34" charset="-120"/>
              </a:rPr>
              <a:t>Use a passphrase or password manager — never reuse passwords.</a:t>
            </a:r>
            <a:endParaRPr lang="en-US" sz="2250" dirty="0"/>
          </a:p>
        </p:txBody>
      </p:sp>
      <p:sp>
        <p:nvSpPr>
          <p:cNvPr id="6" name="Text 4"/>
          <p:cNvSpPr/>
          <p:nvPr/>
        </p:nvSpPr>
        <p:spPr>
          <a:xfrm>
            <a:off x="9448800" y="4378166"/>
            <a:ext cx="552450" cy="48006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8B5CF6"/>
                </a:solidFill>
                <a:latin typeface="Arial" pitchFamily="34" charset="0"/>
                <a:ea typeface="Arial" pitchFamily="34" charset="-122"/>
                <a:cs typeface="Arial" pitchFamily="34" charset="-120"/>
              </a:rPr>
              <a:t>2</a:t>
            </a:r>
            <a:endParaRPr lang="en-US" sz="3000" dirty="0"/>
          </a:p>
        </p:txBody>
      </p:sp>
      <p:sp>
        <p:nvSpPr>
          <p:cNvPr id="7" name="Text 5"/>
          <p:cNvSpPr/>
          <p:nvPr/>
        </p:nvSpPr>
        <p:spPr>
          <a:xfrm>
            <a:off x="10153650" y="4423886"/>
            <a:ext cx="6657404" cy="438150"/>
          </a:xfrm>
          <a:prstGeom prst="rect">
            <a:avLst/>
          </a:prstGeom>
          <a:noFill/>
          <a:ln/>
        </p:spPr>
        <p:txBody>
          <a:bodyPr wrap="square" lIns="25400" tIns="25400" rIns="25400" bIns="25400" rtlCol="0" anchor="t">
            <a:normAutofit fontScale="92500" lnSpcReduction="10000"/>
          </a:bodyPr>
          <a:lstStyle/>
          <a:p>
            <a:pPr marL="0" indent="0" algn="l">
              <a:lnSpc>
                <a:spcPct val="140000"/>
              </a:lnSpc>
              <a:buNone/>
            </a:pPr>
            <a:r>
              <a:rPr lang="en-US" sz="2250" dirty="0">
                <a:solidFill>
                  <a:srgbClr val="1B1330"/>
                </a:solidFill>
                <a:latin typeface="Arial" pitchFamily="34" charset="0"/>
                <a:ea typeface="Arial" pitchFamily="34" charset="-122"/>
                <a:cs typeface="Arial" pitchFamily="34" charset="-120"/>
              </a:rPr>
              <a:t>Turn on app-based 2FA or passkeys — not SMS.</a:t>
            </a:r>
            <a:endParaRPr lang="en-US" sz="2250" dirty="0"/>
          </a:p>
        </p:txBody>
      </p:sp>
      <p:sp>
        <p:nvSpPr>
          <p:cNvPr id="8" name="Text 6"/>
          <p:cNvSpPr/>
          <p:nvPr/>
        </p:nvSpPr>
        <p:spPr>
          <a:xfrm>
            <a:off x="990600" y="5471636"/>
            <a:ext cx="552450" cy="48006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8B5CF6"/>
                </a:solidFill>
                <a:latin typeface="Arial" pitchFamily="34" charset="0"/>
                <a:ea typeface="Arial" pitchFamily="34" charset="-122"/>
                <a:cs typeface="Arial" pitchFamily="34" charset="-120"/>
              </a:rPr>
              <a:t>3</a:t>
            </a:r>
            <a:endParaRPr lang="en-US" sz="3000" dirty="0"/>
          </a:p>
        </p:txBody>
      </p:sp>
      <p:sp>
        <p:nvSpPr>
          <p:cNvPr id="9" name="Text 7"/>
          <p:cNvSpPr/>
          <p:nvPr/>
        </p:nvSpPr>
        <p:spPr>
          <a:xfrm>
            <a:off x="1695450" y="5517356"/>
            <a:ext cx="7117366" cy="438150"/>
          </a:xfrm>
          <a:prstGeom prst="rect">
            <a:avLst/>
          </a:prstGeom>
          <a:noFill/>
          <a:ln/>
        </p:spPr>
        <p:txBody>
          <a:bodyPr wrap="square" lIns="25400" tIns="25400" rIns="25400" bIns="25400" rtlCol="0" anchor="t">
            <a:normAutofit fontScale="92500" lnSpcReduction="10000"/>
          </a:bodyPr>
          <a:lstStyle/>
          <a:p>
            <a:pPr marL="0" indent="0" algn="l">
              <a:lnSpc>
                <a:spcPct val="140000"/>
              </a:lnSpc>
              <a:buNone/>
            </a:pPr>
            <a:r>
              <a:rPr lang="en-US" sz="2250" dirty="0">
                <a:solidFill>
                  <a:srgbClr val="1B1330"/>
                </a:solidFill>
                <a:latin typeface="Arial" pitchFamily="34" charset="0"/>
                <a:ea typeface="Arial" pitchFamily="34" charset="-122"/>
                <a:cs typeface="Arial" pitchFamily="34" charset="-120"/>
              </a:rPr>
              <a:t>Read the domain before you log in or pay anything.</a:t>
            </a:r>
            <a:endParaRPr lang="en-US" sz="2250" dirty="0"/>
          </a:p>
        </p:txBody>
      </p:sp>
      <p:sp>
        <p:nvSpPr>
          <p:cNvPr id="10" name="Text 8"/>
          <p:cNvSpPr/>
          <p:nvPr/>
        </p:nvSpPr>
        <p:spPr>
          <a:xfrm>
            <a:off x="9448800" y="5471636"/>
            <a:ext cx="552450" cy="48006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8B5CF6"/>
                </a:solidFill>
                <a:latin typeface="Arial" pitchFamily="34" charset="0"/>
                <a:ea typeface="Arial" pitchFamily="34" charset="-122"/>
                <a:cs typeface="Arial" pitchFamily="34" charset="-120"/>
              </a:rPr>
              <a:t>4</a:t>
            </a:r>
            <a:endParaRPr lang="en-US" sz="3000" dirty="0"/>
          </a:p>
        </p:txBody>
      </p:sp>
      <p:sp>
        <p:nvSpPr>
          <p:cNvPr id="11" name="Text 9"/>
          <p:cNvSpPr/>
          <p:nvPr/>
        </p:nvSpPr>
        <p:spPr>
          <a:xfrm>
            <a:off x="10153650" y="5517356"/>
            <a:ext cx="7085933" cy="438150"/>
          </a:xfrm>
          <a:prstGeom prst="rect">
            <a:avLst/>
          </a:prstGeom>
          <a:noFill/>
          <a:ln/>
        </p:spPr>
        <p:txBody>
          <a:bodyPr wrap="square" lIns="25400" tIns="25400" rIns="25400" bIns="25400" rtlCol="0" anchor="t">
            <a:normAutofit fontScale="92500" lnSpcReduction="10000"/>
          </a:bodyPr>
          <a:lstStyle/>
          <a:p>
            <a:pPr marL="0" indent="0" algn="l">
              <a:lnSpc>
                <a:spcPct val="140000"/>
              </a:lnSpc>
              <a:buNone/>
            </a:pPr>
            <a:r>
              <a:rPr lang="en-US" sz="2250" dirty="0">
                <a:solidFill>
                  <a:srgbClr val="1B1330"/>
                </a:solidFill>
                <a:latin typeface="Arial" pitchFamily="34" charset="0"/>
                <a:ea typeface="Arial" pitchFamily="34" charset="-122"/>
                <a:cs typeface="Arial" pitchFamily="34" charset="-120"/>
              </a:rPr>
              <a:t>Pause before clicking links in messages and email.</a:t>
            </a:r>
            <a:endParaRPr lang="en-US" sz="2250" dirty="0"/>
          </a:p>
        </p:txBody>
      </p:sp>
      <p:sp>
        <p:nvSpPr>
          <p:cNvPr id="12" name="Text 10"/>
          <p:cNvSpPr/>
          <p:nvPr/>
        </p:nvSpPr>
        <p:spPr>
          <a:xfrm>
            <a:off x="990600" y="6165056"/>
            <a:ext cx="552450" cy="48006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8B5CF6"/>
                </a:solidFill>
                <a:latin typeface="Arial" pitchFamily="34" charset="0"/>
                <a:ea typeface="Arial" pitchFamily="34" charset="-122"/>
                <a:cs typeface="Arial" pitchFamily="34" charset="-120"/>
              </a:rPr>
              <a:t>5</a:t>
            </a:r>
            <a:endParaRPr lang="en-US" sz="3000" dirty="0"/>
          </a:p>
        </p:txBody>
      </p:sp>
      <p:sp>
        <p:nvSpPr>
          <p:cNvPr id="13" name="Text 11"/>
          <p:cNvSpPr/>
          <p:nvPr/>
        </p:nvSpPr>
        <p:spPr>
          <a:xfrm>
            <a:off x="1695450" y="6210776"/>
            <a:ext cx="6467237" cy="438150"/>
          </a:xfrm>
          <a:prstGeom prst="rect">
            <a:avLst/>
          </a:prstGeom>
          <a:noFill/>
          <a:ln/>
        </p:spPr>
        <p:txBody>
          <a:bodyPr wrap="square" lIns="25400" tIns="25400" rIns="25400" bIns="25400" rtlCol="0" anchor="t">
            <a:normAutofit fontScale="92500" lnSpcReduction="10000"/>
          </a:bodyPr>
          <a:lstStyle/>
          <a:p>
            <a:pPr marL="0" indent="0" algn="l">
              <a:lnSpc>
                <a:spcPct val="140000"/>
              </a:lnSpc>
              <a:buNone/>
            </a:pPr>
            <a:r>
              <a:rPr lang="en-US" sz="2250" dirty="0">
                <a:solidFill>
                  <a:srgbClr val="1B1330"/>
                </a:solidFill>
                <a:latin typeface="Arial" pitchFamily="34" charset="0"/>
                <a:ea typeface="Arial" pitchFamily="34" charset="-122"/>
                <a:cs typeface="Arial" pitchFamily="34" charset="-120"/>
              </a:rPr>
              <a:t>Keep your phone, apps, and browser updated.</a:t>
            </a:r>
            <a:endParaRPr lang="en-US" sz="2250" dirty="0"/>
          </a:p>
        </p:txBody>
      </p:sp>
      <p:sp>
        <p:nvSpPr>
          <p:cNvPr id="14" name="Text 12"/>
          <p:cNvSpPr/>
          <p:nvPr/>
        </p:nvSpPr>
        <p:spPr>
          <a:xfrm>
            <a:off x="9448800" y="6165056"/>
            <a:ext cx="552450" cy="48006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8B5CF6"/>
                </a:solidFill>
                <a:latin typeface="Arial" pitchFamily="34" charset="0"/>
                <a:ea typeface="Arial" pitchFamily="34" charset="-122"/>
                <a:cs typeface="Arial" pitchFamily="34" charset="-120"/>
              </a:rPr>
              <a:t>6</a:t>
            </a:r>
            <a:endParaRPr lang="en-US" sz="3000" dirty="0"/>
          </a:p>
        </p:txBody>
      </p:sp>
      <p:sp>
        <p:nvSpPr>
          <p:cNvPr id="15" name="Text 13"/>
          <p:cNvSpPr/>
          <p:nvPr/>
        </p:nvSpPr>
        <p:spPr>
          <a:xfrm>
            <a:off x="10153650" y="6210776"/>
            <a:ext cx="7358063" cy="838200"/>
          </a:xfrm>
          <a:prstGeom prst="rect">
            <a:avLst/>
          </a:prstGeom>
          <a:noFill/>
          <a:ln/>
        </p:spPr>
        <p:txBody>
          <a:bodyPr wrap="square" lIns="25400" tIns="25400" rIns="25400" bIns="25400" rtlCol="0" anchor="t">
            <a:normAutofit fontScale="92500"/>
          </a:bodyPr>
          <a:lstStyle/>
          <a:p>
            <a:pPr marL="0" indent="0" algn="l">
              <a:lnSpc>
                <a:spcPct val="140000"/>
              </a:lnSpc>
              <a:buNone/>
            </a:pPr>
            <a:r>
              <a:rPr lang="en-US" sz="2250" dirty="0">
                <a:solidFill>
                  <a:srgbClr val="1B1330"/>
                </a:solidFill>
                <a:latin typeface="Arial" pitchFamily="34" charset="0"/>
                <a:ea typeface="Arial" pitchFamily="34" charset="-122"/>
                <a:cs typeface="Arial" pitchFamily="34" charset="-120"/>
              </a:rPr>
              <a:t>Lock down what you share — location, photos, permissions.</a:t>
            </a:r>
            <a:endParaRPr lang="en-US" sz="2250" dirty="0"/>
          </a:p>
        </p:txBody>
      </p:sp>
      <p:sp>
        <p:nvSpPr>
          <p:cNvPr id="16" name="Text 14"/>
          <p:cNvSpPr/>
          <p:nvPr/>
        </p:nvSpPr>
        <p:spPr>
          <a:xfrm>
            <a:off x="990600" y="7258526"/>
            <a:ext cx="552450" cy="48006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8B5CF6"/>
                </a:solidFill>
                <a:latin typeface="Arial" pitchFamily="34" charset="0"/>
                <a:ea typeface="Arial" pitchFamily="34" charset="-122"/>
                <a:cs typeface="Arial" pitchFamily="34" charset="-120"/>
              </a:rPr>
              <a:t>7</a:t>
            </a:r>
            <a:endParaRPr lang="en-US" sz="3000" dirty="0"/>
          </a:p>
        </p:txBody>
      </p:sp>
      <p:sp>
        <p:nvSpPr>
          <p:cNvPr id="17" name="Text 15"/>
          <p:cNvSpPr/>
          <p:nvPr/>
        </p:nvSpPr>
        <p:spPr>
          <a:xfrm>
            <a:off x="1695450" y="7304247"/>
            <a:ext cx="6029146" cy="438150"/>
          </a:xfrm>
          <a:prstGeom prst="rect">
            <a:avLst/>
          </a:prstGeom>
          <a:noFill/>
          <a:ln/>
        </p:spPr>
        <p:txBody>
          <a:bodyPr wrap="square" lIns="25400" tIns="25400" rIns="25400" bIns="25400" rtlCol="0" anchor="t">
            <a:normAutofit fontScale="92500" lnSpcReduction="10000"/>
          </a:bodyPr>
          <a:lstStyle/>
          <a:p>
            <a:pPr marL="0" indent="0" algn="l">
              <a:lnSpc>
                <a:spcPct val="140000"/>
              </a:lnSpc>
              <a:buNone/>
            </a:pPr>
            <a:r>
              <a:rPr lang="en-US" sz="2250" dirty="0">
                <a:solidFill>
                  <a:srgbClr val="1B1330"/>
                </a:solidFill>
                <a:latin typeface="Arial" pitchFamily="34" charset="0"/>
                <a:ea typeface="Arial" pitchFamily="34" charset="-122"/>
                <a:cs typeface="Arial" pitchFamily="34" charset="-120"/>
              </a:rPr>
              <a:t>When in doubt, verify on a second channel.</a:t>
            </a:r>
            <a:endParaRPr lang="en-US" sz="2250" dirty="0"/>
          </a:p>
        </p:txBody>
      </p:sp>
      <p:pic>
        <p:nvPicPr>
          <p:cNvPr id="19" name="Picture 18">
            <a:extLst>
              <a:ext uri="{FF2B5EF4-FFF2-40B4-BE49-F238E27FC236}">
                <a16:creationId xmlns:a16="http://schemas.microsoft.com/office/drawing/2014/main" id="{F2FBE6A1-E63D-6B5B-8FE6-2C5EE6123959}"/>
              </a:ext>
            </a:extLst>
          </p:cNvPr>
          <p:cNvPicPr>
            <a:picLocks noChangeAspect="1"/>
          </p:cNvPicPr>
          <p:nvPr/>
        </p:nvPicPr>
        <p:blipFill>
          <a:blip r:embed="rId3"/>
          <a:stretch>
            <a:fillRect/>
          </a:stretch>
        </p:blipFill>
        <p:spPr>
          <a:xfrm>
            <a:off x="13538956" y="536597"/>
            <a:ext cx="763058" cy="1025149"/>
          </a:xfrm>
          <a:prstGeom prst="rect">
            <a:avLst/>
          </a:prstGeom>
        </p:spPr>
      </p:pic>
      <p:pic>
        <p:nvPicPr>
          <p:cNvPr id="21" name="Picture 20">
            <a:extLst>
              <a:ext uri="{FF2B5EF4-FFF2-40B4-BE49-F238E27FC236}">
                <a16:creationId xmlns:a16="http://schemas.microsoft.com/office/drawing/2014/main" id="{614C245B-538F-F3F2-8C6E-9BC0EB2DB6BA}"/>
              </a:ext>
            </a:extLst>
          </p:cNvPr>
          <p:cNvPicPr>
            <a:picLocks noChangeAspect="1"/>
          </p:cNvPicPr>
          <p:nvPr/>
        </p:nvPicPr>
        <p:blipFill>
          <a:blip r:embed="rId4"/>
          <a:stretch>
            <a:fillRect/>
          </a:stretch>
        </p:blipFill>
        <p:spPr>
          <a:xfrm>
            <a:off x="14438822" y="567980"/>
            <a:ext cx="2858578" cy="95642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2B0B5E"/>
        </a:solidFill>
        <a:effectLst/>
      </p:bgPr>
    </p:bg>
    <p:spTree>
      <p:nvGrpSpPr>
        <p:cNvPr id="1" name=""/>
        <p:cNvGrpSpPr/>
        <p:nvPr/>
      </p:nvGrpSpPr>
      <p:grpSpPr>
        <a:xfrm>
          <a:off x="0" y="0"/>
          <a:ext cx="0" cy="0"/>
          <a:chOff x="0" y="0"/>
          <a:chExt cx="0" cy="0"/>
        </a:xfrm>
      </p:grpSpPr>
      <p:sp>
        <p:nvSpPr>
          <p:cNvPr id="2" name="Shape 0"/>
          <p:cNvSpPr/>
          <p:nvPr/>
        </p:nvSpPr>
        <p:spPr>
          <a:xfrm>
            <a:off x="12763500" y="-2476500"/>
            <a:ext cx="7429500" cy="7429500"/>
          </a:xfrm>
          <a:prstGeom prst="ellipse">
            <a:avLst/>
          </a:prstGeom>
          <a:gradFill rotWithShape="1">
            <a:gsLst>
              <a:gs pos="0">
                <a:srgbClr val="8B5CF6">
                  <a:alpha val="50000"/>
                </a:srgbClr>
              </a:gs>
              <a:gs pos="68000">
                <a:srgbClr val="8B5CF6">
                  <a:alpha val="0"/>
                </a:srgbClr>
              </a:gs>
            </a:gsLst>
            <a:path path="circle">
              <a:fillToRect l="50000" t="50000" r="50000" b="50000"/>
            </a:path>
          </a:gradFill>
          <a:ln/>
        </p:spPr>
        <p:txBody>
          <a:bodyPr/>
          <a:lstStyle/>
          <a:p>
            <a:endParaRPr lang="en-GH"/>
          </a:p>
        </p:txBody>
      </p:sp>
      <p:sp>
        <p:nvSpPr>
          <p:cNvPr id="3" name="Text 1"/>
          <p:cNvSpPr/>
          <p:nvPr/>
        </p:nvSpPr>
        <p:spPr>
          <a:xfrm>
            <a:off x="990600" y="876300"/>
            <a:ext cx="17937480" cy="335280"/>
          </a:xfrm>
          <a:prstGeom prst="rect">
            <a:avLst/>
          </a:prstGeom>
          <a:noFill/>
          <a:ln/>
        </p:spPr>
        <p:txBody>
          <a:bodyPr wrap="square" lIns="25400" tIns="25400" rIns="25400" bIns="25400" rtlCol="0" anchor="t">
            <a:normAutofit/>
          </a:bodyPr>
          <a:lstStyle/>
          <a:p>
            <a:pPr marL="0" indent="0" algn="l">
              <a:buNone/>
            </a:pPr>
            <a:r>
              <a:rPr lang="en-US" sz="1800" kern="0" spc="288" dirty="0">
                <a:solidFill>
                  <a:srgbClr val="C4B5FD"/>
                </a:solidFill>
                <a:latin typeface="Courier New" pitchFamily="34" charset="0"/>
                <a:ea typeface="Courier New" pitchFamily="34" charset="-122"/>
                <a:cs typeface="Courier New" pitchFamily="34" charset="-120"/>
              </a:rPr>
              <a:t>IF SOMETHING GOES WRONG</a:t>
            </a:r>
            <a:endParaRPr lang="en-US" sz="1800" dirty="0"/>
          </a:p>
        </p:txBody>
      </p:sp>
      <p:sp>
        <p:nvSpPr>
          <p:cNvPr id="4" name="Text 2"/>
          <p:cNvSpPr/>
          <p:nvPr/>
        </p:nvSpPr>
        <p:spPr>
          <a:xfrm>
            <a:off x="990600" y="1402080"/>
            <a:ext cx="17937480" cy="698183"/>
          </a:xfrm>
          <a:prstGeom prst="rect">
            <a:avLst/>
          </a:prstGeom>
          <a:noFill/>
          <a:ln/>
        </p:spPr>
        <p:txBody>
          <a:bodyPr wrap="square" lIns="25400" tIns="25400" rIns="25400" bIns="25400" rtlCol="0" anchor="t">
            <a:normAutofit fontScale="92500" lnSpcReduction="20000"/>
          </a:bodyPr>
          <a:lstStyle/>
          <a:p>
            <a:pPr marL="0" indent="0" algn="l">
              <a:lnSpc>
                <a:spcPct val="105000"/>
              </a:lnSpc>
              <a:buNone/>
            </a:pPr>
            <a:r>
              <a:rPr lang="en-US" sz="4950" b="1" kern="0" spc="-99" dirty="0">
                <a:solidFill>
                  <a:srgbClr val="F4F0FF"/>
                </a:solidFill>
                <a:latin typeface="Arial" pitchFamily="34" charset="0"/>
                <a:ea typeface="Arial" pitchFamily="34" charset="-122"/>
                <a:cs typeface="Arial" pitchFamily="34" charset="-120"/>
              </a:rPr>
              <a:t>Report it. Dial 292.</a:t>
            </a:r>
            <a:endParaRPr lang="en-US" sz="4950" dirty="0"/>
          </a:p>
        </p:txBody>
      </p:sp>
      <p:sp>
        <p:nvSpPr>
          <p:cNvPr id="5" name="Text 3"/>
          <p:cNvSpPr/>
          <p:nvPr/>
        </p:nvSpPr>
        <p:spPr>
          <a:xfrm>
            <a:off x="990600" y="4205764"/>
            <a:ext cx="4867192" cy="2466975"/>
          </a:xfrm>
          <a:prstGeom prst="rect">
            <a:avLst/>
          </a:prstGeom>
          <a:noFill/>
          <a:ln/>
        </p:spPr>
        <p:txBody>
          <a:bodyPr wrap="square" lIns="25400" tIns="25400" rIns="25400" bIns="25400" rtlCol="0" anchor="t">
            <a:normAutofit fontScale="92500" lnSpcReduction="20000"/>
          </a:bodyPr>
          <a:lstStyle/>
          <a:p>
            <a:pPr marL="0" indent="0" algn="l">
              <a:lnSpc>
                <a:spcPct val="85000"/>
              </a:lnSpc>
              <a:buNone/>
            </a:pPr>
            <a:r>
              <a:rPr lang="en-US" sz="22500" b="1" kern="0" spc="-900" dirty="0">
                <a:solidFill>
                  <a:srgbClr val="FFFFFF"/>
                </a:solidFill>
                <a:latin typeface="Arial" pitchFamily="34" charset="0"/>
                <a:ea typeface="Arial" pitchFamily="34" charset="-122"/>
                <a:cs typeface="Arial" pitchFamily="34" charset="-120"/>
              </a:rPr>
              <a:t>292</a:t>
            </a:r>
            <a:endParaRPr lang="en-US" sz="22500" dirty="0"/>
          </a:p>
        </p:txBody>
      </p:sp>
      <p:sp>
        <p:nvSpPr>
          <p:cNvPr id="6" name="Text 4"/>
          <p:cNvSpPr/>
          <p:nvPr/>
        </p:nvSpPr>
        <p:spPr>
          <a:xfrm>
            <a:off x="6253520" y="4374356"/>
            <a:ext cx="12148269" cy="403860"/>
          </a:xfrm>
          <a:prstGeom prst="rect">
            <a:avLst/>
          </a:prstGeom>
          <a:noFill/>
          <a:ln/>
        </p:spPr>
        <p:txBody>
          <a:bodyPr wrap="square" lIns="25400" tIns="25400" rIns="25400" bIns="25400" rtlCol="0" anchor="t">
            <a:normAutofit/>
          </a:bodyPr>
          <a:lstStyle/>
          <a:p>
            <a:pPr marL="0" indent="0" algn="l">
              <a:buNone/>
            </a:pPr>
            <a:r>
              <a:rPr lang="en-US" sz="2250" dirty="0">
                <a:solidFill>
                  <a:srgbClr val="9B8AC4"/>
                </a:solidFill>
                <a:latin typeface="Courier New" pitchFamily="34" charset="0"/>
                <a:ea typeface="Courier New" pitchFamily="34" charset="-122"/>
                <a:cs typeface="Courier New" pitchFamily="34" charset="-120"/>
              </a:rPr>
              <a:t>Call or SMS </a:t>
            </a:r>
            <a:r>
              <a:rPr lang="en-US" sz="2250" dirty="0">
                <a:solidFill>
                  <a:srgbClr val="E7DEFB"/>
                </a:solidFill>
                <a:latin typeface="Courier New" pitchFamily="34" charset="0"/>
                <a:ea typeface="Courier New" pitchFamily="34" charset="-122"/>
                <a:cs typeface="Courier New" pitchFamily="34" charset="-120"/>
              </a:rPr>
              <a:t>292 </a:t>
            </a:r>
            <a:r>
              <a:rPr lang="en-US" sz="2250" dirty="0">
                <a:solidFill>
                  <a:srgbClr val="9B8AC4"/>
                </a:solidFill>
                <a:latin typeface="Courier New" pitchFamily="34" charset="0"/>
                <a:ea typeface="Courier New" pitchFamily="34" charset="-122"/>
                <a:cs typeface="Courier New" pitchFamily="34" charset="-120"/>
              </a:rPr>
              <a:t>(all networks, 24/7)</a:t>
            </a:r>
            <a:endParaRPr lang="en-US" sz="2250" dirty="0"/>
          </a:p>
        </p:txBody>
      </p:sp>
      <p:sp>
        <p:nvSpPr>
          <p:cNvPr id="7" name="Text 5"/>
          <p:cNvSpPr/>
          <p:nvPr/>
        </p:nvSpPr>
        <p:spPr>
          <a:xfrm>
            <a:off x="6253520" y="4949666"/>
            <a:ext cx="12148269" cy="403860"/>
          </a:xfrm>
          <a:prstGeom prst="rect">
            <a:avLst/>
          </a:prstGeom>
          <a:noFill/>
          <a:ln/>
        </p:spPr>
        <p:txBody>
          <a:bodyPr wrap="square" lIns="25400" tIns="25400" rIns="25400" bIns="25400" rtlCol="0" anchor="t">
            <a:normAutofit/>
          </a:bodyPr>
          <a:lstStyle/>
          <a:p>
            <a:pPr marL="0" indent="0" algn="l">
              <a:buNone/>
            </a:pPr>
            <a:r>
              <a:rPr lang="en-US" sz="2250" dirty="0">
                <a:solidFill>
                  <a:srgbClr val="9B8AC4"/>
                </a:solidFill>
                <a:latin typeface="Courier New" pitchFamily="34" charset="0"/>
                <a:ea typeface="Courier New" pitchFamily="34" charset="-122"/>
                <a:cs typeface="Courier New" pitchFamily="34" charset="-120"/>
              </a:rPr>
              <a:t>WhatsApp </a:t>
            </a:r>
            <a:r>
              <a:rPr lang="en-US" sz="2250" dirty="0">
                <a:solidFill>
                  <a:srgbClr val="E7DEFB"/>
                </a:solidFill>
                <a:latin typeface="Courier New" pitchFamily="34" charset="0"/>
                <a:ea typeface="Courier New" pitchFamily="34" charset="-122"/>
                <a:cs typeface="Courier New" pitchFamily="34" charset="-120"/>
              </a:rPr>
              <a:t>0501603111</a:t>
            </a:r>
            <a:endParaRPr lang="en-US" sz="2250" dirty="0"/>
          </a:p>
        </p:txBody>
      </p:sp>
      <p:sp>
        <p:nvSpPr>
          <p:cNvPr id="8" name="Text 6"/>
          <p:cNvSpPr/>
          <p:nvPr/>
        </p:nvSpPr>
        <p:spPr>
          <a:xfrm>
            <a:off x="6253520" y="5524976"/>
            <a:ext cx="12148269" cy="403860"/>
          </a:xfrm>
          <a:prstGeom prst="rect">
            <a:avLst/>
          </a:prstGeom>
          <a:noFill/>
          <a:ln/>
        </p:spPr>
        <p:txBody>
          <a:bodyPr wrap="square" lIns="25400" tIns="25400" rIns="25400" bIns="25400" rtlCol="0" anchor="t">
            <a:normAutofit/>
          </a:bodyPr>
          <a:lstStyle/>
          <a:p>
            <a:pPr marL="0" indent="0" algn="l">
              <a:buNone/>
            </a:pPr>
            <a:r>
              <a:rPr lang="en-US" sz="2250" dirty="0">
                <a:solidFill>
                  <a:srgbClr val="9B8AC4"/>
                </a:solidFill>
                <a:latin typeface="Courier New" pitchFamily="34" charset="0"/>
                <a:ea typeface="Courier New" pitchFamily="34" charset="-122"/>
                <a:cs typeface="Courier New" pitchFamily="34" charset="-120"/>
              </a:rPr>
              <a:t>Email </a:t>
            </a:r>
            <a:r>
              <a:rPr lang="en-US" sz="2250" u="sng" dirty="0">
                <a:solidFill>
                  <a:srgbClr val="0000EE"/>
                </a:solidFill>
                <a:latin typeface="Courier New" pitchFamily="34" charset="0"/>
                <a:ea typeface="Courier New" pitchFamily="34" charset="-122"/>
                <a:cs typeface="Courier New" pitchFamily="34" charset="-120"/>
                <a:hlinkClick r:id="rId3">
                  <a:extLst>
                    <a:ext uri="{A12FA001-AC4F-418D-AE19-62706E023703}">
                      <ahyp:hlinkClr xmlns:ahyp="http://schemas.microsoft.com/office/drawing/2018/hyperlinkcolor" val="tx"/>
                    </a:ext>
                  </a:extLst>
                </a:hlinkClick>
              </a:rPr>
              <a:t>[email protected]</a:t>
            </a:r>
            <a:endParaRPr lang="en-US" sz="2250" dirty="0"/>
          </a:p>
        </p:txBody>
      </p:sp>
      <p:sp>
        <p:nvSpPr>
          <p:cNvPr id="9" name="Text 7"/>
          <p:cNvSpPr/>
          <p:nvPr/>
        </p:nvSpPr>
        <p:spPr>
          <a:xfrm>
            <a:off x="6253520" y="6100286"/>
            <a:ext cx="12148269" cy="403860"/>
          </a:xfrm>
          <a:prstGeom prst="rect">
            <a:avLst/>
          </a:prstGeom>
          <a:noFill/>
          <a:ln/>
        </p:spPr>
        <p:txBody>
          <a:bodyPr wrap="square" lIns="25400" tIns="25400" rIns="25400" bIns="25400" rtlCol="0" anchor="t">
            <a:normAutofit/>
          </a:bodyPr>
          <a:lstStyle/>
          <a:p>
            <a:pPr marL="0" indent="0" algn="l">
              <a:buNone/>
            </a:pPr>
            <a:r>
              <a:rPr lang="en-US" sz="2250" dirty="0">
                <a:solidFill>
                  <a:srgbClr val="9B8AC4"/>
                </a:solidFill>
                <a:latin typeface="Courier New" pitchFamily="34" charset="0"/>
                <a:ea typeface="Courier New" pitchFamily="34" charset="-122"/>
                <a:cs typeface="Courier New" pitchFamily="34" charset="-120"/>
              </a:rPr>
              <a:t>App </a:t>
            </a:r>
            <a:r>
              <a:rPr lang="en-US" sz="2250" dirty="0">
                <a:solidFill>
                  <a:srgbClr val="E7DEFB"/>
                </a:solidFill>
                <a:latin typeface="Courier New" pitchFamily="34" charset="0"/>
                <a:ea typeface="Courier New" pitchFamily="34" charset="-122"/>
                <a:cs typeface="Courier New" pitchFamily="34" charset="-120"/>
              </a:rPr>
              <a:t>CSA GHANA</a:t>
            </a:r>
            <a:endParaRPr lang="en-US" sz="2250" dirty="0"/>
          </a:p>
        </p:txBody>
      </p:sp>
      <p:sp>
        <p:nvSpPr>
          <p:cNvPr id="10" name="Shape 8"/>
          <p:cNvSpPr/>
          <p:nvPr/>
        </p:nvSpPr>
        <p:spPr>
          <a:xfrm>
            <a:off x="990600" y="8473440"/>
            <a:ext cx="16306800" cy="9525"/>
          </a:xfrm>
          <a:prstGeom prst="rect">
            <a:avLst/>
          </a:prstGeom>
          <a:solidFill>
            <a:srgbClr val="C4B5FD">
              <a:alpha val="22000"/>
            </a:srgbClr>
          </a:solidFill>
          <a:ln/>
        </p:spPr>
        <p:txBody>
          <a:bodyPr/>
          <a:lstStyle/>
          <a:p>
            <a:endParaRPr lang="en-GH"/>
          </a:p>
        </p:txBody>
      </p:sp>
      <p:sp>
        <p:nvSpPr>
          <p:cNvPr id="11" name="Text 9"/>
          <p:cNvSpPr/>
          <p:nvPr/>
        </p:nvSpPr>
        <p:spPr>
          <a:xfrm>
            <a:off x="990600" y="8785860"/>
            <a:ext cx="9810750" cy="739140"/>
          </a:xfrm>
          <a:prstGeom prst="rect">
            <a:avLst/>
          </a:prstGeom>
          <a:noFill/>
          <a:ln/>
        </p:spPr>
        <p:txBody>
          <a:bodyPr wrap="square" lIns="25400" tIns="25400" rIns="25400" bIns="25400" rtlCol="0" anchor="t">
            <a:normAutofit/>
          </a:bodyPr>
          <a:lstStyle/>
          <a:p>
            <a:pPr marL="0" indent="0" algn="l">
              <a:buNone/>
            </a:pPr>
            <a:r>
              <a:rPr lang="en-US" sz="2100" dirty="0">
                <a:solidFill>
                  <a:srgbClr val="CDBEF0"/>
                </a:solidFill>
                <a:latin typeface="Arial" pitchFamily="34" charset="0"/>
                <a:ea typeface="Arial" pitchFamily="34" charset="-122"/>
                <a:cs typeface="Arial" pitchFamily="34" charset="-120"/>
              </a:rPr>
              <a:t>Ghana's Cyber Security Authority — established under the Cybersecurity Act, 2020 (Act 1038).</a:t>
            </a:r>
            <a:endParaRPr lang="en-US" sz="2100" dirty="0"/>
          </a:p>
        </p:txBody>
      </p:sp>
      <p:sp>
        <p:nvSpPr>
          <p:cNvPr id="12" name="Text 10"/>
          <p:cNvSpPr/>
          <p:nvPr/>
        </p:nvSpPr>
        <p:spPr>
          <a:xfrm>
            <a:off x="11357253" y="9159240"/>
            <a:ext cx="6534162"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FFFFFF"/>
                </a:solidFill>
                <a:latin typeface="Arial" pitchFamily="34" charset="0"/>
                <a:ea typeface="Arial" pitchFamily="34" charset="-122"/>
                <a:cs typeface="Arial" pitchFamily="34" charset="-120"/>
              </a:rPr>
              <a:t>Cyber literacy is a habit, not a one-time lesson.</a:t>
            </a:r>
            <a:endParaRPr lang="en-US" sz="2250" dirty="0"/>
          </a:p>
        </p:txBody>
      </p:sp>
      <p:pic>
        <p:nvPicPr>
          <p:cNvPr id="14" name="Picture 13">
            <a:extLst>
              <a:ext uri="{FF2B5EF4-FFF2-40B4-BE49-F238E27FC236}">
                <a16:creationId xmlns:a16="http://schemas.microsoft.com/office/drawing/2014/main" id="{B0E0F013-D4FB-3B1A-1FDC-4AA87B2E270A}"/>
              </a:ext>
            </a:extLst>
          </p:cNvPr>
          <p:cNvPicPr>
            <a:picLocks noChangeAspect="1"/>
          </p:cNvPicPr>
          <p:nvPr/>
        </p:nvPicPr>
        <p:blipFill>
          <a:blip r:embed="rId4"/>
          <a:stretch>
            <a:fillRect/>
          </a:stretch>
        </p:blipFill>
        <p:spPr>
          <a:xfrm>
            <a:off x="13538956" y="536597"/>
            <a:ext cx="763058" cy="1025149"/>
          </a:xfrm>
          <a:prstGeom prst="rect">
            <a:avLst/>
          </a:prstGeom>
        </p:spPr>
      </p:pic>
      <p:pic>
        <p:nvPicPr>
          <p:cNvPr id="16" name="Picture 15">
            <a:extLst>
              <a:ext uri="{FF2B5EF4-FFF2-40B4-BE49-F238E27FC236}">
                <a16:creationId xmlns:a16="http://schemas.microsoft.com/office/drawing/2014/main" id="{C3265EE1-08EE-38B1-66A9-389069373D37}"/>
              </a:ext>
            </a:extLst>
          </p:cNvPr>
          <p:cNvPicPr>
            <a:picLocks noChangeAspect="1"/>
          </p:cNvPicPr>
          <p:nvPr/>
        </p:nvPicPr>
        <p:blipFill>
          <a:blip r:embed="rId5"/>
          <a:stretch>
            <a:fillRect/>
          </a:stretch>
        </p:blipFill>
        <p:spPr>
          <a:xfrm>
            <a:off x="14438822" y="567980"/>
            <a:ext cx="2858578" cy="95642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TotalTime>
  <Words>1801</Words>
  <Application>Microsoft Office PowerPoint</Application>
  <PresentationFormat>Custom</PresentationFormat>
  <Paragraphs>159</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Andy Hayibor</cp:lastModifiedBy>
  <cp:revision>3</cp:revision>
  <dcterms:created xsi:type="dcterms:W3CDTF">2026-06-20T01:00:50Z</dcterms:created>
  <dcterms:modified xsi:type="dcterms:W3CDTF">2026-07-24T12:01:33Z</dcterms:modified>
</cp:coreProperties>
</file>